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4" r:id="rId2"/>
    <p:sldId id="355" r:id="rId3"/>
    <p:sldId id="357" r:id="rId4"/>
    <p:sldId id="356" r:id="rId5"/>
    <p:sldId id="358" r:id="rId6"/>
    <p:sldId id="359" r:id="rId7"/>
    <p:sldId id="361" r:id="rId8"/>
    <p:sldId id="362" r:id="rId9"/>
    <p:sldId id="363" r:id="rId10"/>
    <p:sldId id="364" r:id="rId11"/>
    <p:sldId id="366" r:id="rId12"/>
    <p:sldId id="414" r:id="rId13"/>
    <p:sldId id="391" r:id="rId14"/>
    <p:sldId id="392" r:id="rId15"/>
    <p:sldId id="393" r:id="rId16"/>
    <p:sldId id="394" r:id="rId17"/>
    <p:sldId id="256" r:id="rId18"/>
    <p:sldId id="289" r:id="rId19"/>
    <p:sldId id="292" r:id="rId20"/>
    <p:sldId id="387" r:id="rId21"/>
    <p:sldId id="290" r:id="rId22"/>
    <p:sldId id="388" r:id="rId23"/>
    <p:sldId id="389" r:id="rId24"/>
    <p:sldId id="257" r:id="rId25"/>
    <p:sldId id="258" r:id="rId26"/>
    <p:sldId id="259" r:id="rId27"/>
    <p:sldId id="288" r:id="rId28"/>
    <p:sldId id="261" r:id="rId29"/>
    <p:sldId id="260" r:id="rId30"/>
    <p:sldId id="269" r:id="rId31"/>
    <p:sldId id="262" r:id="rId32"/>
    <p:sldId id="278" r:id="rId33"/>
    <p:sldId id="270" r:id="rId34"/>
    <p:sldId id="263" r:id="rId35"/>
    <p:sldId id="279" r:id="rId36"/>
    <p:sldId id="264" r:id="rId37"/>
    <p:sldId id="280" r:id="rId38"/>
    <p:sldId id="271" r:id="rId39"/>
    <p:sldId id="281" r:id="rId40"/>
    <p:sldId id="265" r:id="rId41"/>
    <p:sldId id="272" r:id="rId42"/>
    <p:sldId id="282" r:id="rId43"/>
    <p:sldId id="343" r:id="rId44"/>
    <p:sldId id="266" r:id="rId45"/>
    <p:sldId id="273" r:id="rId46"/>
    <p:sldId id="267" r:id="rId47"/>
    <p:sldId id="386" r:id="rId48"/>
    <p:sldId id="283" r:id="rId49"/>
    <p:sldId id="274" r:id="rId50"/>
    <p:sldId id="284" r:id="rId51"/>
    <p:sldId id="268" r:id="rId52"/>
    <p:sldId id="276" r:id="rId53"/>
    <p:sldId id="285" r:id="rId54"/>
    <p:sldId id="275" r:id="rId55"/>
    <p:sldId id="286" r:id="rId56"/>
    <p:sldId id="277" r:id="rId57"/>
    <p:sldId id="293" r:id="rId58"/>
    <p:sldId id="405" r:id="rId59"/>
    <p:sldId id="344" r:id="rId60"/>
    <p:sldId id="296" r:id="rId61"/>
    <p:sldId id="346" r:id="rId62"/>
    <p:sldId id="345" r:id="rId63"/>
    <p:sldId id="294" r:id="rId64"/>
    <p:sldId id="295" r:id="rId65"/>
    <p:sldId id="297" r:id="rId66"/>
    <p:sldId id="298" r:id="rId67"/>
    <p:sldId id="299" r:id="rId68"/>
    <p:sldId id="300" r:id="rId69"/>
    <p:sldId id="347" r:id="rId70"/>
    <p:sldId id="348" r:id="rId71"/>
    <p:sldId id="301" r:id="rId72"/>
    <p:sldId id="350" r:id="rId73"/>
    <p:sldId id="406" r:id="rId74"/>
    <p:sldId id="305" r:id="rId75"/>
    <p:sldId id="407" r:id="rId76"/>
    <p:sldId id="353" r:id="rId77"/>
    <p:sldId id="307" r:id="rId78"/>
    <p:sldId id="327" r:id="rId79"/>
    <p:sldId id="308" r:id="rId80"/>
    <p:sldId id="311" r:id="rId81"/>
    <p:sldId id="338" r:id="rId82"/>
    <p:sldId id="351" r:id="rId83"/>
    <p:sldId id="352" r:id="rId84"/>
    <p:sldId id="339" r:id="rId85"/>
    <p:sldId id="328" r:id="rId86"/>
    <p:sldId id="310" r:id="rId87"/>
    <p:sldId id="312" r:id="rId88"/>
    <p:sldId id="408" r:id="rId89"/>
    <p:sldId id="329" r:id="rId90"/>
    <p:sldId id="313" r:id="rId91"/>
    <p:sldId id="324" r:id="rId92"/>
    <p:sldId id="410" r:id="rId93"/>
    <p:sldId id="332" r:id="rId94"/>
    <p:sldId id="314" r:id="rId95"/>
    <p:sldId id="323" r:id="rId96"/>
    <p:sldId id="409" r:id="rId97"/>
    <p:sldId id="331" r:id="rId98"/>
    <p:sldId id="315" r:id="rId99"/>
    <p:sldId id="322" r:id="rId100"/>
    <p:sldId id="333" r:id="rId101"/>
    <p:sldId id="334" r:id="rId102"/>
    <p:sldId id="316" r:id="rId103"/>
    <p:sldId id="321" r:id="rId104"/>
    <p:sldId id="340" r:id="rId105"/>
    <p:sldId id="335" r:id="rId106"/>
    <p:sldId id="336" r:id="rId107"/>
    <p:sldId id="317" r:id="rId108"/>
    <p:sldId id="320" r:id="rId109"/>
    <p:sldId id="341" r:id="rId110"/>
    <p:sldId id="337" r:id="rId111"/>
    <p:sldId id="318" r:id="rId112"/>
    <p:sldId id="319" r:id="rId113"/>
    <p:sldId id="411" r:id="rId114"/>
    <p:sldId id="369" r:id="rId115"/>
    <p:sldId id="367" r:id="rId116"/>
    <p:sldId id="325" r:id="rId117"/>
    <p:sldId id="326" r:id="rId118"/>
    <p:sldId id="370" r:id="rId119"/>
    <p:sldId id="412" r:id="rId120"/>
    <p:sldId id="374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95" r:id="rId132"/>
    <p:sldId id="396" r:id="rId133"/>
    <p:sldId id="397" r:id="rId134"/>
    <p:sldId id="398" r:id="rId135"/>
    <p:sldId id="399" r:id="rId136"/>
    <p:sldId id="400" r:id="rId137"/>
    <p:sldId id="401" r:id="rId138"/>
    <p:sldId id="402" r:id="rId139"/>
    <p:sldId id="403" r:id="rId140"/>
    <p:sldId id="413" r:id="rId141"/>
    <p:sldId id="404" r:id="rId1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206375"/>
            <a:ext cx="9126537" cy="644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6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49" y="260648"/>
            <a:ext cx="8847805" cy="589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8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514518"/>
            <a:ext cx="8759836" cy="7730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6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0"/>
            <a:ext cx="10256858" cy="7197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91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 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 麝月一掷个十点，该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香菱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。香菱便掣了一根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并蒂花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，题着“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联春绕瑞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”，那面写着一句旧诗，道是：</a:t>
            </a:r>
            <a:br>
              <a:rPr lang="zh-CN" altLang="en-US" sz="3600" dirty="0">
                <a:latin typeface="黑体" pitchFamily="49" charset="-122"/>
                <a:ea typeface="黑体" pitchFamily="49" charset="-122"/>
              </a:rPr>
            </a:b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    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连理枝头花正开。</a:t>
            </a:r>
            <a:b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</a:b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    注云：“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共贺掣者三杯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，大家陪饮一杯。”香菱便又掷了个六点，该黛玉。</a:t>
            </a:r>
          </a:p>
        </p:txBody>
      </p:sp>
    </p:spTree>
    <p:extLst>
      <p:ext uri="{BB962C8B-B14F-4D97-AF65-F5344CB8AC3E}">
        <p14:creationId xmlns:p14="http://schemas.microsoft.com/office/powerpoint/2010/main" val="41777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落花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宋 朱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淑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真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连理枝头花正开，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妒花风雨便相催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latin typeface="仿宋" pitchFamily="49" charset="-122"/>
                <a:ea typeface="仿宋" pitchFamily="49" charset="-122"/>
              </a:rPr>
              <a:t>连理枝头艳丽的鲜花正在盛开，但风雨嫉妒鲜花的美丽，时时刻刻想要催促鲜花凋谢。</a:t>
            </a:r>
          </a:p>
          <a:p>
            <a:pPr marL="0" indent="0" algn="ctr">
              <a:buNone/>
            </a:pPr>
            <a:r>
              <a:rPr lang="zh-CN" altLang="en-US" sz="4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愿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教青帝常为主，莫遣纷纷点翠苔。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latin typeface="仿宋" pitchFamily="49" charset="-122"/>
                <a:ea typeface="仿宋" pitchFamily="49" charset="-122"/>
              </a:rPr>
              <a:t>我真想让掌管春天的神长久做主，不让娇嫩可爱的鲜花落到碧绿的青苔上。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9860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0"/>
            <a:ext cx="8012608" cy="942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5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70"/>
            <a:ext cx="8568952" cy="1220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4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黛玉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默默的想道：“不知还有什么好的被我掣着方好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。”一面伸手取了一根。只见上面画着一枝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芙蓉花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，题着“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风露清愁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”四字，那面一句旧日诗，道是：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莫怨东风当自嗟。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   注云：“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自饮一杯，牡丹陪饮一杯。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”众人笑说：“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这个好极，除了他，别人不配做芙蓉。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黛玉也自笑了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。于是饮了酒，便掷了个二十点，该着袭人。</a:t>
            </a:r>
          </a:p>
        </p:txBody>
      </p:sp>
    </p:spTree>
    <p:extLst>
      <p:ext uri="{BB962C8B-B14F-4D97-AF65-F5344CB8AC3E}">
        <p14:creationId xmlns:p14="http://schemas.microsoft.com/office/powerpoint/2010/main" val="381073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明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妃曲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·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再和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王介甫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宋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·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欧阳修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汉宫有佳人，天子初未识，</a:t>
            </a:r>
          </a:p>
          <a:p>
            <a:pPr marL="0" indent="0" algn="ctr">
              <a:buNone/>
            </a:pP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一朝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随汉使，远嫁单于国。</a:t>
            </a:r>
          </a:p>
          <a:p>
            <a:pPr marL="0" indent="0" algn="ctr">
              <a:buNone/>
            </a:pP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绝色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天下光，一失难再得，</a:t>
            </a:r>
          </a:p>
          <a:p>
            <a:pPr marL="0" indent="0" algn="ctr">
              <a:buNone/>
            </a:pP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虽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能杀画工，于事竟何益？</a:t>
            </a:r>
          </a:p>
          <a:p>
            <a:pPr marL="0" indent="0" algn="ctr">
              <a:buNone/>
            </a:pP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耳目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所及尚如此，万里安能制夷狄！</a:t>
            </a:r>
          </a:p>
          <a:p>
            <a:pPr marL="0" indent="0" algn="ctr">
              <a:buNone/>
            </a:pP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汉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计诚已拙，女色难自夸，</a:t>
            </a:r>
          </a:p>
          <a:p>
            <a:pPr marL="0" indent="0" algn="ctr">
              <a:buNone/>
            </a:pP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明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妃去时泪，洒向枝上花，</a:t>
            </a:r>
          </a:p>
          <a:p>
            <a:pPr marL="0" indent="0" algn="ctr">
              <a:buNone/>
            </a:pP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狂风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日暮起，飘泊落谁家？</a:t>
            </a:r>
          </a:p>
          <a:p>
            <a:pPr marL="0" indent="0" algn="ctr">
              <a:buNone/>
            </a:pP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红颜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胜人多薄命，莫怨东风当自嗟。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04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汉宫里有一位美貌佳丽，最初天子并不认识。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突然间要随着汉使离去，嫁给匈奴国君，要去遥远的边地。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姣美的容颜天下无比，一旦失去，要再得到可不容易。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虽然天子发怒可以把画工杀死，对于事情又有什么补益？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眼前的美丑尚且不能分辨，怎么能制服万里之外的夷狄！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汉代的“和亲”实在是笨拙之计，女子不要再用容貌炫耀自己。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明妃离去时伤心落泪，伤心的泪水哟，洒向花枝。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日暮黄昏狂风吹起，风起花落啊，飘向哪里？</a:t>
            </a:r>
            <a:b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</a:b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漂亮的女孩大多有不幸的命运，不必怨天尤人，原应自己叹息！</a:t>
            </a:r>
          </a:p>
        </p:txBody>
      </p:sp>
    </p:spTree>
    <p:extLst>
      <p:ext uri="{BB962C8B-B14F-4D97-AF65-F5344CB8AC3E}">
        <p14:creationId xmlns:p14="http://schemas.microsoft.com/office/powerpoint/2010/main" val="1872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7200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四、阅读流程</a:t>
            </a:r>
            <a:endParaRPr lang="zh-CN" altLang="en-US" sz="72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>
                <a:latin typeface="黑体" pitchFamily="49" charset="-122"/>
                <a:ea typeface="黑体" pitchFamily="49" charset="-122"/>
              </a:rPr>
              <a:t>通读</a:t>
            </a:r>
            <a:endParaRPr lang="en-US" altLang="zh-CN" sz="4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4800" dirty="0">
                <a:latin typeface="黑体" pitchFamily="49" charset="-122"/>
                <a:ea typeface="黑体" pitchFamily="49" charset="-122"/>
              </a:rPr>
              <a:t>啃</a:t>
            </a:r>
            <a:r>
              <a:rPr lang="zh-CN" altLang="en-US" sz="4800" dirty="0" smtClean="0">
                <a:latin typeface="黑体" pitchFamily="49" charset="-122"/>
                <a:ea typeface="黑体" pitchFamily="49" charset="-122"/>
              </a:rPr>
              <a:t>读</a:t>
            </a:r>
            <a:endParaRPr lang="en-US" altLang="zh-CN" sz="4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4800" dirty="0">
                <a:latin typeface="黑体" pitchFamily="49" charset="-122"/>
                <a:ea typeface="黑体" pitchFamily="49" charset="-122"/>
              </a:rPr>
              <a:t>赏</a:t>
            </a:r>
            <a:r>
              <a:rPr lang="zh-CN" altLang="en-US" sz="4800" dirty="0" smtClean="0">
                <a:latin typeface="黑体" pitchFamily="49" charset="-122"/>
                <a:ea typeface="黑体" pitchFamily="49" charset="-122"/>
              </a:rPr>
              <a:t>读</a:t>
            </a:r>
            <a:endParaRPr lang="en-US" altLang="zh-CN" sz="4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4800" dirty="0">
                <a:latin typeface="黑体" pitchFamily="49" charset="-122"/>
                <a:ea typeface="黑体" pitchFamily="49" charset="-122"/>
              </a:rPr>
              <a:t>悟</a:t>
            </a:r>
            <a:r>
              <a:rPr lang="zh-CN" altLang="en-US" sz="4800" dirty="0" smtClean="0">
                <a:latin typeface="黑体" pitchFamily="49" charset="-122"/>
                <a:ea typeface="黑体" pitchFamily="49" charset="-122"/>
              </a:rPr>
              <a:t>读</a:t>
            </a:r>
            <a:endParaRPr lang="en-US" altLang="zh-CN" sz="4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4800" dirty="0">
                <a:latin typeface="黑体" pitchFamily="49" charset="-122"/>
                <a:ea typeface="黑体" pitchFamily="49" charset="-122"/>
              </a:rPr>
              <a:t>写作</a:t>
            </a:r>
          </a:p>
        </p:txBody>
      </p:sp>
    </p:spTree>
    <p:extLst>
      <p:ext uri="{BB962C8B-B14F-4D97-AF65-F5344CB8AC3E}">
        <p14:creationId xmlns:p14="http://schemas.microsoft.com/office/powerpoint/2010/main" val="302969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97" y="-16030"/>
            <a:ext cx="11568947" cy="867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22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袭人便伸手取了一枝出来，却是一枝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桃花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，题着“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武陵别景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”四字，那一面写着旧诗，道是：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  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桃红又见一年春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  注云：“杏花陪一盏，坐中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同庚者陪一盏</a:t>
            </a:r>
            <a:r>
              <a:rPr lang="zh-CN" altLang="en-US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同姓者陪一盏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。”众人笑道：“这一回热闹有趣。”大家算来：香菱、睛雯、宝钗三人皆与他同庚，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黛玉与他同辰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只无同姓者。芳官忙道：“我也姓花，我也陪他一钟。”于是大家斟了酒。黛玉因向探春笑道：“命中该招贵婿的！你是杏花，快喝了，我们好喝。”探春笑道：“这是什么话？大嫂子顺手给他一巴掌！”李纨笑道：“人家不得贵婿，反捱打，我也不忍得。”众人都笑了。</a:t>
            </a:r>
          </a:p>
        </p:txBody>
      </p:sp>
    </p:spTree>
    <p:extLst>
      <p:ext uri="{BB962C8B-B14F-4D97-AF65-F5344CB8AC3E}">
        <p14:creationId xmlns:p14="http://schemas.microsoft.com/office/powerpoint/2010/main" val="277357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庆全庵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桃花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宋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·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谢枋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得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寻得桃源好避秦，桃红又见一年春</a:t>
            </a:r>
            <a:r>
              <a:rPr lang="zh-CN" altLang="en-US" sz="4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sz="44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latin typeface="仿宋" pitchFamily="49" charset="-122"/>
                <a:ea typeface="仿宋" pitchFamily="49" charset="-122"/>
              </a:rPr>
              <a:t>当年的桃源人为了避秦之乱，找到这么一个男耕女织的佳地，但他们没有年历记载，只是看到桃花盛开，才知道是新的一年来到了。</a:t>
            </a:r>
          </a:p>
          <a:p>
            <a:pPr marL="0" indent="0" algn="ctr">
              <a:buNone/>
            </a:pPr>
            <a:r>
              <a:rPr lang="zh-CN" altLang="en-US" sz="4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花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飞莫遣随流水，怕有渔郎来问津。</a:t>
            </a:r>
            <a:r>
              <a:rPr lang="zh-CN" altLang="en-US" dirty="0">
                <a:solidFill>
                  <a:srgbClr val="0000FF"/>
                </a:solidFill>
              </a:rPr>
              <a:t/>
            </a:r>
            <a:br>
              <a:rPr lang="zh-CN" altLang="en-US" dirty="0">
                <a:solidFill>
                  <a:srgbClr val="0000FF"/>
                </a:solidFill>
              </a:rPr>
            </a:br>
            <a:r>
              <a:rPr lang="zh-CN" altLang="en-US" sz="4400" b="1" dirty="0">
                <a:latin typeface="仿宋" pitchFamily="49" charset="-122"/>
                <a:ea typeface="仿宋" pitchFamily="49" charset="-122"/>
              </a:rPr>
              <a:t>倘若我住在桃花源里，就一定不让桃花瓣落入溪水之中，随水流出，为的是怕再有打渔人见到水中桃花，随水找到洞口进来啊！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852936"/>
            <a:ext cx="9144000" cy="3273227"/>
          </a:xfrm>
        </p:spPr>
        <p:txBody>
          <a:bodyPr>
            <a:normAutofit/>
          </a:bodyPr>
          <a:lstStyle/>
          <a:p>
            <a:r>
              <a:rPr lang="zh-CN" altLang="en-US" sz="6600" dirty="0" smtClean="0">
                <a:latin typeface="隶书" pitchFamily="49" charset="-122"/>
                <a:ea typeface="隶书" pitchFamily="49" charset="-122"/>
              </a:rPr>
              <a:t>屈原：</a:t>
            </a:r>
            <a:r>
              <a:rPr lang="zh-CN" altLang="en-US" sz="8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香草美人</a:t>
            </a:r>
            <a:r>
              <a:rPr lang="zh-CN" altLang="en-US" sz="6600" dirty="0" smtClean="0">
                <a:latin typeface="隶书" pitchFamily="49" charset="-122"/>
                <a:ea typeface="隶书" pitchFamily="49" charset="-122"/>
              </a:rPr>
              <a:t>传统</a:t>
            </a:r>
            <a:endParaRPr lang="zh-CN" altLang="en-US" sz="66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692696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哀众芳之芜秽！</a:t>
            </a:r>
            <a:endParaRPr lang="zh-CN" altLang="en-US" sz="96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12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08720"/>
          </a:xfrm>
        </p:spPr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签诗的</a:t>
            </a:r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来源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661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 smtClean="0"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从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朝代看：</a:t>
            </a:r>
            <a:endParaRPr lang="en-US" altLang="zh-CN" sz="3600" dirty="0" smtClean="0">
              <a:latin typeface="黑体" pitchFamily="49" charset="-122"/>
              <a:ea typeface="黑体" pitchFamily="49" charset="-122"/>
            </a:endParaRPr>
          </a:p>
          <a:p>
            <a:pPr marL="0" indent="0">
              <a:buNone/>
            </a:pP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  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 以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宋诗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为主（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唐诗：</a:t>
            </a:r>
            <a:r>
              <a:rPr lang="en-US" altLang="zh-CN" sz="3600" b="1" dirty="0">
                <a:latin typeface="仿宋" pitchFamily="49" charset="-122"/>
                <a:ea typeface="仿宋" pitchFamily="49" charset="-122"/>
              </a:rPr>
              <a:t>2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首；宋诗：</a:t>
            </a:r>
            <a:r>
              <a:rPr lang="en-US" altLang="zh-CN" sz="3600" b="1" dirty="0">
                <a:latin typeface="仿宋" pitchFamily="49" charset="-122"/>
                <a:ea typeface="仿宋" pitchFamily="49" charset="-122"/>
              </a:rPr>
              <a:t>6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首）</a:t>
            </a:r>
            <a:endParaRPr lang="en-US" altLang="zh-CN" sz="3600" b="1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 （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多有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叙事性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，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便于展开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命运的暗示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）</a:t>
            </a:r>
            <a:r>
              <a:rPr lang="en-US" altLang="zh-CN" sz="3600" b="1" dirty="0" smtClean="0">
                <a:latin typeface="仿宋" pitchFamily="49" charset="-122"/>
                <a:ea typeface="仿宋" pitchFamily="49" charset="-122"/>
              </a:rPr>
              <a:t>                        </a:t>
            </a:r>
            <a:endParaRPr lang="en-US" altLang="zh-CN" sz="3600" b="1" dirty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endParaRPr lang="en-US" altLang="zh-CN" sz="3600" b="1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buNone/>
            </a:pP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从诗集看：</a:t>
            </a:r>
            <a:endParaRPr lang="en-US" altLang="zh-CN" sz="3600" dirty="0">
              <a:latin typeface="黑体" pitchFamily="49" charset="-122"/>
              <a:ea typeface="黑体" pitchFamily="49" charset="-122"/>
            </a:endParaRPr>
          </a:p>
          <a:p>
            <a:pPr marL="0" indent="0">
              <a:buNone/>
            </a:pPr>
            <a:r>
              <a:rPr lang="zh-CN" altLang="en-US" sz="3600" dirty="0" smtClean="0"/>
              <a:t>        </a:t>
            </a:r>
            <a:r>
              <a:rPr lang="zh-CN" altLang="en-US" sz="3600" dirty="0" smtClean="0"/>
              <a:t> </a:t>
            </a:r>
            <a:r>
              <a:rPr lang="zh-CN" altLang="en-US" sz="3600" dirty="0" smtClean="0"/>
              <a:t>多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来源于</a:t>
            </a:r>
            <a:r>
              <a:rPr lang="en-US" altLang="zh-CN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《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千家诗</a:t>
            </a:r>
            <a:r>
              <a:rPr lang="en-US" altLang="zh-CN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》</a:t>
            </a:r>
          </a:p>
          <a:p>
            <a:pPr marL="0" indent="0">
              <a:buNone/>
            </a:pP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  （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耳熟能详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，便于读者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展开情节、命运的联想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与猜测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）</a:t>
            </a:r>
            <a:endParaRPr lang="en-US" altLang="zh-CN" sz="3600" b="1" dirty="0"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17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0"/>
            <a:ext cx="8712968" cy="1124744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引诗法：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以诗观运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    虽然只镌着一句签诗，但该句诗都是从一首完整的诗篇中节录出来的，</a:t>
            </a:r>
            <a:r>
              <a:rPr lang="zh-CN" altLang="en-US" sz="4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那一首完整的诗篇，才是隐喻了签主命运的真正线索所在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，是为沉在水底的冰山底层。</a:t>
            </a:r>
            <a:endParaRPr lang="en-US" altLang="zh-CN" sz="4000" dirty="0" smtClean="0">
              <a:latin typeface="黑体" pitchFamily="49" charset="-122"/>
              <a:ea typeface="黑体" pitchFamily="49" charset="-122"/>
            </a:endParaRPr>
          </a:p>
          <a:p>
            <a:pPr marL="0" indent="0" algn="r">
              <a:buNone/>
            </a:pP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欧丽娟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大观红楼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pPr marL="0" indent="0">
              <a:buNone/>
            </a:pPr>
            <a:endParaRPr lang="en-US" altLang="zh-CN" sz="4000" b="1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4000" b="1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4000" b="1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暗示</a:t>
            </a:r>
            <a:r>
              <a:rPr lang="zh-CN" altLang="en-US" sz="40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个人命运（联系前后情节）</a:t>
            </a:r>
            <a:endParaRPr lang="en-US" altLang="zh-CN" sz="4000" b="1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4000" b="1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4000" b="1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暗示</a:t>
            </a:r>
            <a:r>
              <a:rPr lang="zh-CN" altLang="en-US" sz="40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作者评价</a:t>
            </a:r>
            <a:endParaRPr lang="en-US" altLang="zh-CN" sz="4000" b="1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89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冰山理论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12776"/>
            <a:ext cx="8928992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冰山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运动之雄伟壮观，是</a:t>
            </a:r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因为他只有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八分之一浮在水面上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，八分之七沉在水底。</a:t>
            </a:r>
            <a:endParaRPr lang="en-US" altLang="zh-CN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r">
              <a:buNone/>
            </a:pP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——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海明威</a:t>
            </a: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《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午后之死</a:t>
            </a: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》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94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48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7200" dirty="0" smtClean="0">
                <a:latin typeface="隶书" pitchFamily="49" charset="-122"/>
                <a:ea typeface="隶书" pitchFamily="49" charset="-122"/>
              </a:rPr>
              <a:t>三、</a:t>
            </a:r>
            <a:r>
              <a:rPr lang="zh-CN" altLang="en-US" sz="7200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戏</a:t>
            </a:r>
            <a:r>
              <a:rPr lang="zh-CN" altLang="en-US" sz="7200" dirty="0" smtClean="0">
                <a:latin typeface="隶书" pitchFamily="49" charset="-122"/>
                <a:ea typeface="隶书" pitchFamily="49" charset="-122"/>
              </a:rPr>
              <a:t>谶</a:t>
            </a:r>
            <a:endParaRPr lang="zh-CN" altLang="en-US" sz="72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r>
              <a:rPr lang="en-US" altLang="zh-C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第十一回</a:t>
            </a: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：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 algn="ctr">
              <a:buNone/>
            </a:pPr>
            <a:r>
              <a:rPr lang="zh-CN" alt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庆寿宴</a:t>
            </a: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宁府排家宴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 algn="ctr">
              <a:buNone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见熙凤贾瑞起</a:t>
            </a: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淫心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9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于是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凤姐在邢夫人、王夫人前告了坐，又在尤氏的母亲前周全了一遍，仍同尤氏坐在一桌上吃酒听戏。尤氏叫拿戏单来，让凤姐点戏，凤姐说道：“亲家太太和太太们在这里，我如何敢点。”邢夫人、王夫人说道：“亲家太太和我们都点了好几出了，你点两出好的我们听。”</a:t>
            </a:r>
            <a:r>
              <a:rPr lang="zh-CN" altLang="en-US" sz="33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凤姐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立起身来答应了一声，方接过了戏单，从头一看，点了一出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还魂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，一出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弹词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，递过戏单去说：“现在唱的这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双官诰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sz="3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唱</a:t>
            </a:r>
            <a:r>
              <a:rPr lang="zh-CN" altLang="en-US" sz="3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完了，再唱这两出，也就是时候了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。”王夫人道：“可不是呢，也该趁早叫你哥哥嫂子歇歇，他们又心里不静。”尤氏说道：“太太们又不常过来，娘儿们多坐一会子去才有趣儿，天还早呢。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”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69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双官诰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pPr algn="ctr"/>
            <a:endParaRPr lang="en-US" altLang="zh-CN" sz="4000" dirty="0">
              <a:latin typeface="黑体" pitchFamily="49" charset="-122"/>
              <a:ea typeface="黑体" pitchFamily="49" charset="-122"/>
            </a:endParaRPr>
          </a:p>
          <a:p>
            <a:pPr marL="0" indent="0" algn="ctr">
              <a:buNone/>
            </a:pP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还魂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pPr algn="ctr"/>
            <a:endParaRPr lang="en-US" altLang="zh-CN" sz="4000" dirty="0">
              <a:latin typeface="黑体" pitchFamily="49" charset="-122"/>
              <a:ea typeface="黑体" pitchFamily="49" charset="-122"/>
            </a:endParaRPr>
          </a:p>
          <a:p>
            <a:pPr marL="0" indent="0" algn="ctr">
              <a:buNone/>
            </a:pP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弹词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》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552122" y="1988840"/>
            <a:ext cx="0" cy="7920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552122" y="3573016"/>
            <a:ext cx="0" cy="7920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143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梳理荣宁二府 五代人物关系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154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31"/>
            <a:ext cx="8229600" cy="906489"/>
          </a:xfrm>
        </p:spPr>
        <p:txBody>
          <a:bodyPr>
            <a:normAutofit fontScale="90000"/>
          </a:bodyPr>
          <a:lstStyle/>
          <a:p>
            <a:r>
              <a:rPr lang="en-US" altLang="zh-CN" sz="66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1.</a:t>
            </a:r>
            <a:r>
              <a:rPr lang="en-US" altLang="zh-CN" sz="66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《</a:t>
            </a:r>
            <a:r>
              <a:rPr lang="zh-CN" altLang="en-US" sz="66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双诰官</a:t>
            </a:r>
            <a:r>
              <a:rPr lang="en-US" altLang="zh-CN" sz="66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》</a:t>
            </a:r>
            <a:endParaRPr lang="zh-CN" altLang="en-US" sz="6600" dirty="0">
              <a:solidFill>
                <a:srgbClr val="0000FF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明时，中州儒生薛子约之次妻刘氏生子薛倚哥。妻张氏生妒，家庭不合。子约往苏州探亲，途中行医救了王文并收为徒。圣上患疾，广求名医，子约被荐进京为皇帝治病。圣上病愈，封子约为御史，兼理太医院。当初薛子约离家之后，其次妻刘氏偷情求欢，为三娘王春娥发现，刘氏反诬三娘不良。王文假冒薛子约之名行医，病死店中，店主老万千里报丧，家人薛宝误为子约，搬尸回家。张、刘二妇遂弃子盗物另嫁。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三娘含辛茹苦抚养薛倚哥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倚哥终于成人，得中状元，与其父薛子约同回乡祭祖，为三娘求回了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"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双官诰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"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，御赐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"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忠孝节义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"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牌匾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263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2088"/>
          </a:xfrm>
        </p:spPr>
        <p:txBody>
          <a:bodyPr>
            <a:noAutofit/>
          </a:bodyPr>
          <a:lstStyle/>
          <a:p>
            <a:r>
              <a:rPr lang="en-US" altLang="zh-CN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2.《</a:t>
            </a:r>
            <a:r>
              <a:rPr lang="zh-CN" altLang="en-US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还魂</a:t>
            </a:r>
            <a:r>
              <a:rPr lang="en-US" altLang="zh-CN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》</a:t>
            </a:r>
            <a:endParaRPr lang="zh-CN" altLang="en-US" sz="5400" dirty="0">
              <a:solidFill>
                <a:srgbClr val="0000FF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警幻忙携住宝玉的手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，向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众姊妹道：“你等不知原委，今日原欲往荣府去接绛珠，适从宁府所过，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偶遇宁荣二公之灵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嘱吾云：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‘吾家自国朝定鼎以来，功名奕世，富贵传流，虽历百年，奈运终数尽不可挽回者。故遗之子孙虽多，竟无可以继业。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其中惟嫡孙宝玉一人，禀性乖张，生情怪谲，虽聪明灵慧略可望成，无奈吾家运数合终，恐无人规引入道。正幸仙姑偶来，万望先以情欲声色等事，警其痴顽，或能使彼跳出迷人圈子，然后入于正路，亦吾兄弟之幸矣。’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二公真无可奈何，开一觉世觉人之路也。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如此嘱吾，故发慈心引彼至此。先以彼家中上中下三等女子之终身册籍，令彼熟玩，尚未觉悟。故引彼再至此处，令其再历饮馔声色之幻，或冀将来一悟，亦未可知也。”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一段叙出宁、荣二公，足见作者深意。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5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原来贾珍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近因居丧，每不得游玩旷荡，又不得观优闻乐作遣。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无聊之极，便生了个破闷之法。日间以习射为由，请了各世家弟兄及诸富贵亲友来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较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果然贾珍煮了一口猪，烧了一腔羊，余者桌菜及果品之类，不可胜记。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就在会芳园丛绿堂中，屏开孔雀，褥设芙蓉，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带领妻子姬妾，先饭后酒，开怀赏月作乐。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将一更时分，真是风清月朗，上下如银。贾珍因要行令，尤氏便叫佩凤等四个人也都入席，下面一溜坐下，猜枚划拳，饮了一回。贾珍有了几分酒，一发高兴，便命取了一竿紫竹箫来，命佩凤吹箫，文花唱曲，喉清嗓嫩，真令人魄醉魂飞。唱罢，复又行令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8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那天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将有三更时分，贾珍酒已八分，大家正添衣饮茶，换盏更酌之际，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忽听那边墙下有人长叹之声。大家明明听见，都悚然疑畏起来。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余亦悚然疑畏。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贾珍忙厉声叱咤，问：“谁在那里？”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连问几声，没有人答应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。尤氏道：“必是墙外边家里人，也未可知。”贾珍道：“胡说！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这墙四面皆无下人的房子，况且那边又紧靠着祠堂，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奇绝神想，余更为之悚惧矣。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焉得有人！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一语未了，只听得一阵风声，竟过墙去了。恍惚闻得祠堂内槅扇开阖之声。只觉得风气森森，比先更觉凉飒起来。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月色惨淡，也不似先明朗，众人都觉毛发倒竖。贾珍酒已吓醒了一半，只比别人撑持得住些，心下也十分疑畏，便大没兴头起来。勉强又坐了一会子，就归房安歇去了。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4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31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6000" dirty="0" smtClean="0">
                <a:latin typeface="隶书" pitchFamily="49" charset="-122"/>
                <a:ea typeface="隶书" pitchFamily="49" charset="-122"/>
              </a:rPr>
              <a:t>3.《</a:t>
            </a:r>
            <a:r>
              <a:rPr lang="zh-CN" altLang="en-US" sz="6000" dirty="0" smtClean="0">
                <a:latin typeface="隶书" pitchFamily="49" charset="-122"/>
                <a:ea typeface="隶书" pitchFamily="49" charset="-122"/>
              </a:rPr>
              <a:t>弹词</a:t>
            </a:r>
            <a:r>
              <a:rPr lang="en-US" altLang="zh-CN" sz="6000" dirty="0" smtClean="0">
                <a:latin typeface="隶书" pitchFamily="49" charset="-122"/>
                <a:ea typeface="隶书" pitchFamily="49" charset="-122"/>
              </a:rPr>
              <a:t>》</a:t>
            </a:r>
            <a:endParaRPr lang="zh-CN" altLang="en-US" sz="60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928992" cy="554461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清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初</a:t>
            </a: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洪昇</a:t>
            </a:r>
            <a:r>
              <a:rPr lang="en-US" altLang="zh-CN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长生殿</a:t>
            </a:r>
            <a:r>
              <a:rPr lang="en-US" altLang="zh-CN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38</a:t>
            </a: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出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，写唐玄宗宠幸李龟年于安史之乱后流落江南，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从宫廷帝王嬖佞而权倾一时，一变而为民间席间卖唱的歌者，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如杜甫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江南逢李龟年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一诗云：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岐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王宅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里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寻常见，崔九堂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前几度闻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zh-CN" altLang="en-US" sz="3600" b="1" dirty="0">
              <a:latin typeface="仿宋" pitchFamily="49" charset="-122"/>
              <a:ea typeface="仿宋" pitchFamily="49" charset="-122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正是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江南好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风景，落花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时节又</a:t>
            </a:r>
            <a:r>
              <a:rPr lang="zh-CN" altLang="en-US" sz="3600" b="1" dirty="0">
                <a:latin typeface="仿宋" pitchFamily="49" charset="-122"/>
                <a:ea typeface="仿宋" pitchFamily="49" charset="-122"/>
              </a:rPr>
              <a:t>逢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君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3600" b="1" dirty="0" smtClean="0">
              <a:latin typeface="仿宋" pitchFamily="49" charset="-122"/>
              <a:ea typeface="仿宋" pitchFamily="49" charset="-122"/>
            </a:endParaRPr>
          </a:p>
          <a:p>
            <a:pPr marL="0" indent="0" algn="ctr">
              <a:buNone/>
            </a:pPr>
            <a:endParaRPr lang="en-US" altLang="zh-CN" sz="3600" b="1" dirty="0" smtClean="0">
              <a:latin typeface="仿宋" pitchFamily="49" charset="-122"/>
              <a:ea typeface="仿宋" pitchFamily="49" charset="-122"/>
            </a:endParaRPr>
          </a:p>
          <a:p>
            <a:pPr marL="0" indent="0" algn="r">
              <a:buNone/>
            </a:pPr>
            <a:r>
              <a:rPr lang="en-US" altLang="zh-CN" sz="3600" b="1" dirty="0" smtClean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欧丽娟</a:t>
            </a:r>
            <a:r>
              <a:rPr lang="en-US" altLang="zh-CN" sz="3600" b="1" dirty="0" smtClean="0">
                <a:latin typeface="仿宋" pitchFamily="49" charset="-122"/>
                <a:ea typeface="仿宋" pitchFamily="49" charset="-122"/>
              </a:rPr>
              <a:t>《</a:t>
            </a:r>
            <a:r>
              <a:rPr lang="zh-CN" altLang="en-US" sz="3600" b="1" dirty="0" smtClean="0">
                <a:latin typeface="仿宋" pitchFamily="49" charset="-122"/>
                <a:ea typeface="仿宋" pitchFamily="49" charset="-122"/>
              </a:rPr>
              <a:t>大观红楼</a:t>
            </a:r>
            <a:r>
              <a:rPr lang="en-US" altLang="zh-CN" sz="3600" b="1" dirty="0" smtClean="0">
                <a:latin typeface="仿宋" pitchFamily="49" charset="-122"/>
                <a:ea typeface="仿宋" pitchFamily="49" charset="-122"/>
              </a:rPr>
              <a:t>》</a:t>
            </a:r>
            <a:endParaRPr lang="zh-CN" altLang="en-US" sz="3600" b="1" dirty="0"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0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120680"/>
          </a:xfrm>
        </p:spPr>
        <p:txBody>
          <a:bodyPr/>
          <a:lstStyle/>
          <a:p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回：</a:t>
            </a:r>
            <a:endParaRPr lang="en-US" altLang="zh-CN" sz="5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algn="ctr">
              <a:buNone/>
            </a:pP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大观园试才题对额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 algn="ctr">
              <a:buNone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荣国</a:t>
            </a: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府归省</a:t>
            </a:r>
            <a:r>
              <a:rPr lang="zh-CN" alt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庆元宵</a:t>
            </a:r>
            <a:endParaRPr lang="en-US" altLang="zh-CN" sz="60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439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/>
          </a:bodyPr>
          <a:lstStyle/>
          <a:p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那时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贾蔷带领十二个女戏在楼下正等的不耐烦，只见一小太监飞跑来说：“作完了诗了，快拿戏目来！”贾蔷急将锦册呈上，并十二个花名单子。少时，太监出来，只点了四出戏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第一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出，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豪宴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一捧雪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中，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伏</a:t>
            </a:r>
            <a:r>
              <a:rPr lang="zh-CN" altLang="en-US" u="sng" dirty="0" smtClean="0">
                <a:latin typeface="黑体" pitchFamily="49" charset="-122"/>
                <a:ea typeface="黑体" pitchFamily="49" charset="-122"/>
              </a:rPr>
              <a:t>        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]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第二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出，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乞巧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长生殿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中，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伏</a:t>
            </a:r>
            <a:r>
              <a:rPr lang="zh-CN" altLang="en-US" u="sng" dirty="0" smtClean="0">
                <a:latin typeface="黑体" pitchFamily="49" charset="-122"/>
                <a:ea typeface="黑体" pitchFamily="49" charset="-122"/>
              </a:rPr>
              <a:t>        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]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第三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出，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仙缘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邯郸梦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中，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伏</a:t>
            </a:r>
            <a:r>
              <a:rPr lang="zh-CN" altLang="en-US" u="sng" dirty="0" smtClean="0">
                <a:latin typeface="黑体" pitchFamily="49" charset="-122"/>
                <a:ea typeface="黑体" pitchFamily="49" charset="-122"/>
              </a:rPr>
              <a:t>        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]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第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四出，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离魂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牡丹亭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中，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伏</a:t>
            </a:r>
            <a:r>
              <a:rPr lang="zh-CN" altLang="en-US" u="sng" dirty="0" smtClean="0">
                <a:latin typeface="黑体" pitchFamily="49" charset="-122"/>
                <a:ea typeface="黑体" pitchFamily="49" charset="-122"/>
              </a:rPr>
              <a:t>        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]</a:t>
            </a: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所点之戏剧伏四事，乃通部书之大过节、大关键。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2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/>
          </a:bodyPr>
          <a:lstStyle/>
          <a:p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那时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贾蔷带领十二个女戏在楼下正等的不耐烦，只见一小太监飞跑来说：“作完了诗了，快拿戏目来！”贾蔷急将锦册呈上，并十二个花名单子。少时，太监出来，只点了四出戏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第一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出，</a:t>
            </a:r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豪宴</a:t>
            </a:r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一捧雪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中，伏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贾家之败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]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第二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出，</a:t>
            </a:r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乞巧</a:t>
            </a:r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长生殿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中，伏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元妃之死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]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第三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出，</a:t>
            </a:r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仙缘</a:t>
            </a:r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邯郸梦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中，伏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甄宝玉送玉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]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第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四出，</a:t>
            </a:r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离魂</a:t>
            </a:r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牡丹亭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中，伏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黛玉死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]</a:t>
            </a: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所点之戏剧伏四事，乃通部书之大过节、大关键。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449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5688632"/>
          </a:xfrm>
        </p:spPr>
        <p:txBody>
          <a:bodyPr/>
          <a:lstStyle/>
          <a:p>
            <a:r>
              <a:rPr lang="en-US" altLang="zh-CN" sz="6000" dirty="0" smtClean="0"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6000" dirty="0" smtClean="0">
                <a:latin typeface="黑体" pitchFamily="49" charset="-122"/>
                <a:ea typeface="黑体" pitchFamily="49" charset="-122"/>
              </a:rPr>
              <a:t>29</a:t>
            </a:r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回：</a:t>
            </a:r>
            <a:endParaRPr lang="en-US" altLang="zh-CN" sz="6000" dirty="0" smtClean="0">
              <a:latin typeface="黑体" pitchFamily="49" charset="-122"/>
              <a:ea typeface="黑体" pitchFamily="49" charset="-122"/>
            </a:endParaRPr>
          </a:p>
          <a:p>
            <a:pPr marL="0" indent="0" algn="ctr">
              <a:buNone/>
            </a:pPr>
            <a:r>
              <a:rPr lang="zh-CN" alt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享福人福深还祷福</a:t>
            </a:r>
            <a:endParaRPr lang="en-US" altLang="zh-CN" sz="6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 algn="ctr">
              <a:buNone/>
            </a:pPr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痴情</a:t>
            </a:r>
            <a:r>
              <a:rPr lang="zh-CN" alt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女情重愈斟情</a:t>
            </a:r>
            <a:endParaRPr lang="en-US" altLang="zh-CN" sz="6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0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这里贾母与众人上了楼，在正楼上归坐，凤姐等占了东楼，众丫头等在西楼轮流伺候。贾珍一时来回：“神前点了戏，头一本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白蛇记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。”贾母问：“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白蛇记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是什么故事？”贾珍道：“是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汉高祖斩蛇方起首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的故事。第二本是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满床笏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。”贾母笑道：“这倒是第二本上？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也罢了。神佛要这样，也只得罢了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。”又问第三本，贾珍道：“第三本是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南柯梦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贾母听了，便不言语。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贾珍退了下来，至外边预备着申表，焚钱粮，开戏，不在话下。</a:t>
            </a:r>
          </a:p>
        </p:txBody>
      </p:sp>
    </p:spTree>
    <p:extLst>
      <p:ext uri="{BB962C8B-B14F-4D97-AF65-F5344CB8AC3E}">
        <p14:creationId xmlns:p14="http://schemas.microsoft.com/office/powerpoint/2010/main" val="151249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雨村因问：“近日都中可有新闻没有？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”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子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兴道：“倒无有什么新闻。倒是老先生你贵同宗家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，出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了一件小小的异事。”雨村笑道：“弟族中无人在都，何谈及此？”子兴笑道：“你们同姓，实非同宗一族？”雨村问是谁家。子兴道：“荣国府贾府中，可也玷辱了先生的门楣么？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”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雨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村笑道：“原来是他家。若论起来，寒族人丁却不少，自东汉贾复以来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，支派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繁盛，各省皆有，谁能逐细考查！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若论荣国一支，却是同谱。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但他那等荣耀，我们不便去攀扯，至今故越发生疏难认了。”子兴叹道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“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老先生休如此说。如今这宁荣两门也都萧疏了，不比先时的光景。”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记清此句，可知书中之荣府，已是末世了。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雨村道：“当日宁荣两宅的人口极多，如何就萧疏了。”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作者之意，原只写末世。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此已是贾府之末世了。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冷子兴道：“正是，说来也话长。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”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0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2434282"/>
          </a:xfrm>
        </p:spPr>
        <p:txBody>
          <a:bodyPr>
            <a:noAutofit/>
          </a:bodyPr>
          <a:lstStyle/>
          <a:p>
            <a:pPr algn="l"/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戏谶的作用：</a:t>
            </a:r>
            <a:r>
              <a:rPr lang="en-US" altLang="zh-CN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/>
            </a:r>
            <a:br>
              <a:rPr lang="en-US" altLang="zh-CN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</a:br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贾府</a:t>
            </a:r>
            <a:r>
              <a:rPr lang="zh-CN" altLang="en-US" sz="7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集体命运</a:t>
            </a:r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的暗示</a:t>
            </a:r>
            <a:endParaRPr lang="zh-CN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284984"/>
            <a:ext cx="9144000" cy="284117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过去→现在→未来</a:t>
            </a:r>
            <a:endParaRPr lang="en-US" altLang="zh-CN" sz="7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 algn="ctr">
              <a:buNone/>
            </a:pPr>
            <a:r>
              <a:rPr lang="zh-CN" altLang="en-US" sz="7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肇基</a:t>
            </a:r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→</a:t>
            </a:r>
            <a:r>
              <a:rPr lang="zh-CN" altLang="en-US" sz="7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荣盛</a:t>
            </a:r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→</a:t>
            </a:r>
            <a:r>
              <a:rPr lang="zh-CN" altLang="en-US" sz="7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衰亡</a:t>
            </a:r>
            <a:endParaRPr lang="en-US" altLang="zh-CN" sz="7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endParaRPr lang="zh-CN" alt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1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四、</a:t>
            </a:r>
            <a:r>
              <a:rPr lang="zh-CN" altLang="en-US" sz="8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物</a:t>
            </a:r>
            <a:r>
              <a:rPr lang="zh-CN" alt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谶</a:t>
            </a:r>
            <a:endParaRPr lang="zh-CN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6000" b="1" dirty="0" smtClean="0"/>
              <a:t>1.</a:t>
            </a:r>
            <a:r>
              <a:rPr lang="zh-CN" altLang="en-US" sz="6000" b="1" dirty="0" smtClean="0"/>
              <a:t>联姻</a:t>
            </a:r>
            <a:endParaRPr lang="en-US" altLang="zh-CN" sz="6000" b="1" dirty="0" smtClean="0"/>
          </a:p>
          <a:p>
            <a:r>
              <a:rPr lang="en-US" altLang="zh-CN" sz="6000" b="1" dirty="0" smtClean="0"/>
              <a:t>2.</a:t>
            </a:r>
            <a:r>
              <a:rPr lang="zh-CN" altLang="en-US" sz="6000" b="1" dirty="0" smtClean="0"/>
              <a:t>关情</a:t>
            </a:r>
            <a:endParaRPr lang="en-US" altLang="zh-CN" sz="6000" b="1" dirty="0" smtClean="0"/>
          </a:p>
          <a:p>
            <a:r>
              <a:rPr lang="en-US" altLang="zh-CN" sz="6000" b="1" dirty="0" smtClean="0"/>
              <a:t>3.</a:t>
            </a:r>
            <a:r>
              <a:rPr lang="zh-CN" altLang="en-US" sz="6000" b="1" dirty="0" smtClean="0"/>
              <a:t>涉</a:t>
            </a:r>
            <a:r>
              <a:rPr lang="zh-CN" altLang="en-US" sz="6000" b="1" dirty="0"/>
              <a:t>淫</a:t>
            </a:r>
          </a:p>
        </p:txBody>
      </p:sp>
    </p:spTree>
    <p:extLst>
      <p:ext uri="{BB962C8B-B14F-4D97-AF65-F5344CB8AC3E}">
        <p14:creationId xmlns:p14="http://schemas.microsoft.com/office/powerpoint/2010/main" val="60482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>
            <a:noAutofit/>
          </a:bodyPr>
          <a:lstStyle/>
          <a:p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(</a:t>
            </a:r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一</a:t>
            </a:r>
            <a:r>
              <a:rPr lang="en-US" altLang="zh-CN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)   </a:t>
            </a:r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联姻：</a:t>
            </a:r>
            <a:endParaRPr lang="zh-CN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宝玉、宝钗：</a:t>
            </a:r>
            <a:endParaRPr lang="en-US" altLang="zh-CN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 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金锁片、通灵玉（金玉良缘）</a:t>
            </a:r>
            <a:endParaRPr lang="en-US" altLang="zh-CN" sz="4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4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2.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蒋玉菡、袭人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：</a:t>
            </a:r>
            <a:endParaRPr lang="en-US" altLang="zh-CN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     </a:t>
            </a:r>
            <a:r>
              <a:rPr lang="zh-CN" altLang="en-US" sz="4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茜</a:t>
            </a:r>
            <a:r>
              <a:rPr lang="zh-CN" altLang="en-US" sz="4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香</a:t>
            </a:r>
            <a:r>
              <a:rPr lang="zh-CN" altLang="en-US" sz="4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罗、松花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汗巾（</a:t>
            </a:r>
            <a:r>
              <a:rPr lang="en-US" altLang="zh-CN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28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回）</a:t>
            </a:r>
            <a:endParaRPr lang="en-US" altLang="zh-CN" sz="4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4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史湘云、卫若兰：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 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雌雄</a:t>
            </a:r>
            <a:r>
              <a:rPr lang="zh-CN" altLang="en-US" sz="4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金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麒麟（</a:t>
            </a:r>
            <a:r>
              <a:rPr lang="en-US" altLang="zh-CN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31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回）</a:t>
            </a:r>
            <a:endParaRPr lang="en-US" altLang="zh-CN" sz="40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zh-CN" altLang="en-US" sz="40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5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4.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板儿、巧姐：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  佛手</a:t>
            </a:r>
            <a:r>
              <a:rPr lang="zh-CN" altLang="en-US" sz="4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、柚子（</a:t>
            </a:r>
            <a:r>
              <a:rPr lang="en-US" altLang="zh-CN" sz="4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40-41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4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4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5.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宝玉、宝琴：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  雀</a:t>
            </a:r>
            <a:r>
              <a:rPr lang="zh-CN" altLang="en-US" sz="4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金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呢、凫靥裘（</a:t>
            </a:r>
            <a:r>
              <a:rPr lang="en-US" altLang="zh-CN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49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52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4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 （潜在的金玉良缘）</a:t>
            </a:r>
            <a:endParaRPr lang="en-US" altLang="zh-CN" sz="4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4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6.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邢岫烟、薛蝌：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  衣服、当票（</a:t>
            </a:r>
            <a:r>
              <a:rPr lang="en-US" altLang="zh-CN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57</a:t>
            </a:r>
            <a:r>
              <a:rPr lang="zh-CN" altLang="en-US" sz="4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zh-CN" altLang="en-US" sz="40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82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009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7.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柳湘莲、尤三姐：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 鸳鸯剑（</a:t>
            </a:r>
            <a:r>
              <a:rPr lang="en-US" altLang="zh-CN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66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54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54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8.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探春、藩王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：</a:t>
            </a:r>
            <a:endParaRPr lang="en-US" altLang="zh-CN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凤凰</a:t>
            </a:r>
            <a:r>
              <a:rPr lang="zh-CN" altLang="en-US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造型的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风筝</a:t>
            </a:r>
            <a:endParaRPr lang="en-US" altLang="zh-CN" sz="54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（</a:t>
            </a:r>
            <a:r>
              <a:rPr lang="en-US" altLang="zh-CN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5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22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63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70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zh-CN" altLang="en-US" sz="54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18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1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（二）关</a:t>
            </a:r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情</a:t>
            </a:r>
            <a:endParaRPr lang="zh-CN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小红（红玉）、贾芸：</a:t>
            </a:r>
            <a:endParaRPr lang="en-US" altLang="zh-C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手帕</a:t>
            </a:r>
            <a:r>
              <a:rPr lang="zh-CN" altLang="en-US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（</a:t>
            </a:r>
            <a:r>
              <a:rPr lang="en-US" altLang="zh-CN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24</a:t>
            </a:r>
            <a:r>
              <a:rPr lang="zh-CN" altLang="en-US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26</a:t>
            </a:r>
            <a:r>
              <a:rPr lang="zh-CN" altLang="en-US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27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54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54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2.</a:t>
            </a: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宝玉、黛玉：</a:t>
            </a:r>
            <a:endParaRPr lang="en-US" altLang="zh-C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旧手帕（</a:t>
            </a:r>
            <a:r>
              <a:rPr lang="en-US" altLang="zh-CN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34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54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54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妙玉、宝玉：</a:t>
            </a:r>
            <a:endParaRPr lang="en-US" altLang="zh-C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茶杯</a:t>
            </a:r>
            <a:r>
              <a:rPr lang="zh-CN" altLang="en-US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绿玉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斗（</a:t>
            </a:r>
            <a:r>
              <a:rPr lang="en-US" altLang="zh-CN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41</a:t>
            </a:r>
            <a:r>
              <a:rPr lang="zh-CN" altLang="en-US" sz="5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zh-CN" altLang="en-US" sz="54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4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88640"/>
            <a:ext cx="8928992" cy="593752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4.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晴雯、宝玉：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指甲</a:t>
            </a:r>
            <a:r>
              <a:rPr lang="zh-CN" altLang="en-US" sz="5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、贴身袄</a:t>
            </a:r>
            <a:r>
              <a:rPr lang="zh-CN" altLang="en-US" sz="5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衣（</a:t>
            </a:r>
            <a:r>
              <a:rPr lang="en-US" altLang="zh-CN" sz="5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77</a:t>
            </a:r>
            <a:r>
              <a:rPr lang="zh-CN" altLang="en-US" sz="5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5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zh-CN" altLang="en-US" sz="50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66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0"/>
            <a:ext cx="8445624" cy="908720"/>
          </a:xfrm>
        </p:spPr>
        <p:txBody>
          <a:bodyPr>
            <a:normAutofit fontScale="90000"/>
          </a:bodyPr>
          <a:lstStyle/>
          <a:p>
            <a:r>
              <a:rPr lang="zh-CN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（三）涉淫</a:t>
            </a:r>
            <a:endParaRPr lang="zh-CN" altLang="en-US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60932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贾珍、秦可卿：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发簪（</a:t>
            </a:r>
            <a:r>
              <a:rPr lang="en-US" altLang="zh-CN" sz="5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13</a:t>
            </a:r>
            <a:r>
              <a:rPr lang="zh-CN" altLang="en-US" sz="5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5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50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2.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贾琏、多姑娘：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一绺头发（</a:t>
            </a:r>
            <a:r>
              <a:rPr lang="en-US" altLang="zh-CN" sz="5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21</a:t>
            </a:r>
            <a:r>
              <a:rPr lang="zh-CN" altLang="en-US" sz="50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50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50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贾琏、尤二姐：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5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槟榔、九龙玉佩（</a:t>
            </a:r>
            <a:r>
              <a:rPr lang="en-US" altLang="zh-CN" sz="5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64</a:t>
            </a:r>
            <a:r>
              <a:rPr lang="zh-CN" altLang="en-US" sz="50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50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5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268760"/>
            <a:ext cx="8928992" cy="28083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4</a:t>
            </a: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司棋、潘又安：</a:t>
            </a:r>
            <a:endParaRPr lang="en-US" altLang="zh-C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46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      绣</a:t>
            </a:r>
            <a:r>
              <a:rPr lang="zh-CN" altLang="en-US" sz="46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春</a:t>
            </a:r>
            <a:r>
              <a:rPr lang="zh-CN" altLang="en-US" sz="46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囊（</a:t>
            </a:r>
            <a:r>
              <a:rPr lang="en-US" altLang="zh-CN" sz="46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71</a:t>
            </a:r>
            <a:r>
              <a:rPr lang="zh-CN" altLang="en-US" sz="46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46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73</a:t>
            </a:r>
            <a:r>
              <a:rPr lang="zh-CN" altLang="en-US" sz="46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4600" dirty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8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552728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才子佳人小说婚恋模式的</a:t>
            </a:r>
            <a:r>
              <a:rPr lang="zh-CN" altLang="en-US" sz="48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悖逆</a:t>
            </a:r>
            <a:r>
              <a:rPr lang="zh-CN" altLang="en-US" sz="48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：</a:t>
            </a:r>
            <a:endParaRPr lang="en-US" altLang="zh-CN" sz="4800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sz="4400" dirty="0">
              <a:latin typeface="隶书" pitchFamily="49" charset="-122"/>
              <a:ea typeface="隶书" pitchFamily="49" charset="-122"/>
            </a:endParaRPr>
          </a:p>
          <a:p>
            <a:endParaRPr lang="en-US" altLang="zh-CN" sz="4400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4400" dirty="0">
              <a:latin typeface="隶书" pitchFamily="49" charset="-122"/>
              <a:ea typeface="隶书" pitchFamily="49" charset="-122"/>
            </a:endParaRPr>
          </a:p>
          <a:p>
            <a:endParaRPr lang="en-US" altLang="zh-CN" sz="4400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4400" dirty="0" smtClean="0">
              <a:latin typeface="隶书" pitchFamily="49" charset="-122"/>
              <a:ea typeface="隶书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17288"/>
              </p:ext>
            </p:extLst>
          </p:nvPr>
        </p:nvGraphicFramePr>
        <p:xfrm>
          <a:off x="8113" y="1626621"/>
          <a:ext cx="9144000" cy="3892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  <a:gridCol w="1828800"/>
              </a:tblGrid>
              <a:tr h="944063"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婚恋类型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促成力量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主观意愿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关联方式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结果</a:t>
                      </a:r>
                      <a:endParaRPr lang="zh-CN" altLang="en-US" sz="3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982908">
                <a:tc>
                  <a:txBody>
                    <a:bodyPr/>
                    <a:lstStyle/>
                    <a:p>
                      <a:r>
                        <a:rPr lang="zh-CN" altLang="en-US" sz="4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联姻</a:t>
                      </a:r>
                      <a:endParaRPr lang="zh-CN" altLang="en-US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  <a:tr h="982908">
                <a:tc>
                  <a:txBody>
                    <a:bodyPr/>
                    <a:lstStyle/>
                    <a:p>
                      <a:r>
                        <a:rPr lang="zh-CN" altLang="en-US" sz="4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关情</a:t>
                      </a:r>
                      <a:endParaRPr lang="zh-CN" altLang="en-US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  <a:tr h="982908">
                <a:tc>
                  <a:txBody>
                    <a:bodyPr/>
                    <a:lstStyle/>
                    <a:p>
                      <a:r>
                        <a:rPr lang="zh-CN" altLang="en-US" sz="4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涉淫</a:t>
                      </a:r>
                      <a:endParaRPr lang="zh-CN" altLang="en-US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3424" y="2742018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命定天成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9124" y="3699358"/>
            <a:ext cx="160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4945" y="4847970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人为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0090" y="2852936"/>
            <a:ext cx="947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无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89948" y="3729160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0273" y="4760249"/>
            <a:ext cx="569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7984" y="2495797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二物相对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二物互换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3866" y="3699359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一物二手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0393" y="4725144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一物二手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40659" y="2742018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成功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40659" y="3708584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50192" y="4765516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106637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雨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村道：“去岁我到金陵地界，因欲游览六朝遗迹，那日进了石头城，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点睛神妙。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从他老宅门前经过。街东是宁国府，街西是荣国府，二宅相连，竟将大半条街占了。大门前虽冷落无人，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好！写出空宅。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隔着围墙一望，里面厅殿楼阁，也还都峥嵘轩峻，就是后一带花园子里，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[“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后”字何不直用“西”字，恐先生堕泪，故不敢用“西”字。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树木山石也都还有蓊蔚洇润之气，那里像个衰败之家。”冷子兴笑道：“亏你是个进士出身，原来不通！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古人有云，百足之虫，死而不僵。如今虽说不似先年那样兴盛，较之平常仕宦之家，到底气象不同。如今生齿日繁，事务日盛，主仆上下，安富尊荣者尽多，运筹谋画者无一，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二语乃今古富贵世家之大病。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其日用排场费用又不能将就省俭。如今外面的架子虽未甚倒，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[“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甚”字好，盖已半倒矣。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内囊却也尽上来了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。这还是小事，更有一件大事，谁知这样钟鸣鼎食之家，翰墨诗书之族，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两句写出荣府。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如今的儿孙，竟一代不如一代了！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文是极好之文，理是必有之理，话则极痛极悲之话。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世家兴败，寄口与人，诚可悲夫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]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3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4400" dirty="0" smtClean="0"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endParaRPr lang="en-US" altLang="zh-CN" sz="4400" dirty="0"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zh-CN" altLang="en-US" sz="4400" dirty="0" smtClean="0">
                <a:latin typeface="隶书" pitchFamily="49" charset="-122"/>
                <a:ea typeface="隶书" pitchFamily="49" charset="-122"/>
              </a:rPr>
              <a:t>完全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违反</a:t>
            </a:r>
            <a:r>
              <a:rPr lang="zh-CN" altLang="en-US" sz="4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才子佳人</a:t>
            </a:r>
            <a:r>
              <a:rPr lang="zh-CN" altLang="en-US" sz="4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小说“有情人终成眷属”</a:t>
            </a:r>
            <a:r>
              <a:rPr lang="zh-CN" altLang="en-US" sz="4400" dirty="0">
                <a:latin typeface="隶书" pitchFamily="49" charset="-122"/>
                <a:ea typeface="隶书" pitchFamily="49" charset="-122"/>
              </a:rPr>
              <a:t>与</a:t>
            </a:r>
            <a:r>
              <a:rPr lang="zh-CN" altLang="en-US" sz="4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“婚姻自主”</a:t>
            </a:r>
            <a:r>
              <a:rPr lang="zh-CN" altLang="en-US" sz="4400" dirty="0">
                <a:latin typeface="隶书" pitchFamily="49" charset="-122"/>
                <a:ea typeface="隶书" pitchFamily="49" charset="-122"/>
              </a:rPr>
              <a:t>的模式</a:t>
            </a:r>
            <a:r>
              <a:rPr lang="zh-CN" altLang="en-US" sz="4400" dirty="0" smtClean="0"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4400" dirty="0" smtClean="0"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-14401" y="4335487"/>
            <a:ext cx="915840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是无</a:t>
            </a:r>
            <a:r>
              <a:rPr lang="zh-CN" altLang="en-US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儿女</a:t>
            </a:r>
            <a:r>
              <a:rPr lang="zh-CN" altLang="en-US" sz="5400" dirty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之情，故有</a:t>
            </a:r>
            <a:r>
              <a:rPr lang="zh-CN" altLang="en-US" sz="5400" dirty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夫人</a:t>
            </a:r>
            <a:r>
              <a:rPr lang="zh-CN" altLang="en-US" sz="5400" dirty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之分</a:t>
            </a:r>
            <a:endParaRPr lang="en-US" altLang="zh-CN" sz="5400" dirty="0">
              <a:solidFill>
                <a:srgbClr val="0000FF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77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>
            <a:noAutofit/>
          </a:bodyPr>
          <a:lstStyle/>
          <a:p>
            <a:r>
              <a:rPr lang="zh-CN" altLang="en-US" sz="7200" dirty="0" smtClean="0">
                <a:latin typeface="隶书" pitchFamily="49" charset="-122"/>
                <a:ea typeface="隶书" pitchFamily="49" charset="-122"/>
              </a:rPr>
              <a:t>总 结</a:t>
            </a:r>
            <a:endParaRPr lang="zh-CN" altLang="en-US" sz="72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688632"/>
          </a:xfrm>
        </p:spPr>
        <p:txBody>
          <a:bodyPr>
            <a:normAutofit lnSpcReduction="10000"/>
          </a:bodyPr>
          <a:lstStyle/>
          <a:p>
            <a:r>
              <a:rPr lang="zh-CN" altLang="en-US" sz="4800" dirty="0" smtClean="0">
                <a:latin typeface="隶书" pitchFamily="49" charset="-122"/>
                <a:ea typeface="隶书" pitchFamily="49" charset="-122"/>
              </a:rPr>
              <a:t>多种谶语的</a:t>
            </a:r>
            <a:r>
              <a:rPr lang="zh-CN" altLang="en-US" sz="48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作用：</a:t>
            </a:r>
            <a:endParaRPr lang="en-US" altLang="zh-CN" sz="4800" dirty="0" smtClean="0">
              <a:solidFill>
                <a:srgbClr val="0000FF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4000" dirty="0" smtClean="0"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增添了阅读的</a:t>
            </a:r>
            <a:r>
              <a:rPr lang="zh-CN" altLang="en-US" sz="4000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诗意性、趣味性、哲理性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；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4000" dirty="0" smtClean="0">
                <a:latin typeface="隶书" pitchFamily="49" charset="-122"/>
                <a:ea typeface="隶书" pitchFamily="49" charset="-122"/>
              </a:rPr>
              <a:t>2.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暗示了家族、人物的生命轨迹、</a:t>
            </a:r>
            <a:r>
              <a:rPr lang="zh-CN" altLang="en-US" sz="4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悲剧命运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；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4000" dirty="0" smtClean="0"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草</a:t>
            </a:r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蛇灰</a:t>
            </a:r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线，伏脉千里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，使小说气脉贯通，有条不紊。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4000" dirty="0">
                <a:latin typeface="隶书" pitchFamily="49" charset="-122"/>
                <a:ea typeface="隶书" pitchFamily="49" charset="-122"/>
              </a:rPr>
              <a:t>……</a:t>
            </a:r>
            <a:endParaRPr lang="zh-CN" altLang="en-US" sz="4000" dirty="0"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1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雨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村听了，也纳罕道：“这样诗礼之家，岂有不善教育之理？别家不知，只说这宁荣二宅，是最教子有方的。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”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子兴叹道：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一转有力。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]“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正说的是这两门呢！待我告诉你：当日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宁国公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演。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与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荣国公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源。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是一母同胞弟兄两个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宁公居长，生了四个儿子。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贾蔷、贾菌之祖，不言可知矣。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宁公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死后，长子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贾代化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袭了官，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第二代。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也养了两个儿子。长子贾敷，至八九岁上便死了。只剩了次子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贾敬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袭了官，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第三代。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如今一味好道，只爱烧丹炼汞，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亦是大族末世常有之事，叹叹！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偏先从好神仙的苦处说来。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余者一概不在心上。幸而早年留下一子，名唤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贾珍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第四代。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因他父亲一心想作神仙，把官倒让他袭了。他父亲又不肯回原籍来，只在都中城外和道士们胡羼。这位珍爷也倒生了一个儿子，今年才十六岁，名唤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贾蓉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至蓉五代。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至此五代。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118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再说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荣府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你听，方才所说的异事就出在这里。自荣公死后，长子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贾代善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袭了官，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第二代。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娶的是金陵世勋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史侯家的小姐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为妻。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因湘云故及之。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生了两个儿子，长子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贾赦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，次子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贾政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第三代。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如今代善早已去世，太夫人尚在，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记真，湘云祖姑史氏太君也。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长子贾赦袭着官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伏下贾琏、凤姐当家之文。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次子贾政，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自幼酷喜读书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，祖父最疼，原欲以科甲出身的，不料代善临终时遗本一上，皇上因恤先臣，即时令长子袭官外，问还有几子，立刻引见，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遂额外赐了这政老爹一个主事之衔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嫡真实事，非妄拟也。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令其入部习学，如今现已升了员外郎了。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总是称功颂德。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这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政老爹的夫人王氏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记清。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头胎生的公子名唤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贾珠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，十四岁进学，不到二十岁就娶了妻生了子，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此即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贾兰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也，至兰第五代。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一病死了。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略可望者即死，叹叹！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第二胎生了一位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小姐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，生在大年初一，这就奇了。不想次年又生了一位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公子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，说来更奇，一落胎胞，嘴里便衔下一块五彩晶莹的美玉来，上面还有许多字迹，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青埂顽石已得下落。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就取名叫作宝玉。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一部书中第一人，却如此淡淡带出，故不见后来玉兄文字繁难。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你道是新奇异事不是。”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[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正是宁、荣二处支谱。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]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33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7504" y="2132856"/>
            <a:ext cx="8928992" cy="1467594"/>
          </a:xfrm>
        </p:spPr>
        <p:txBody>
          <a:bodyPr>
            <a:normAutofit/>
          </a:bodyPr>
          <a:lstStyle/>
          <a:p>
            <a:r>
              <a:rPr lang="en-US" altLang="zh-CN" sz="8000" b="1" dirty="0" smtClean="0"/>
              <a:t>《</a:t>
            </a:r>
            <a:r>
              <a:rPr lang="zh-CN" altLang="en-US" sz="8000" b="1" dirty="0"/>
              <a:t>红楼</a:t>
            </a:r>
            <a:r>
              <a:rPr lang="zh-CN" altLang="en-US" sz="8000" b="1" dirty="0">
                <a:solidFill>
                  <a:srgbClr val="0000FF"/>
                </a:solidFill>
              </a:rPr>
              <a:t>梦</a:t>
            </a:r>
            <a:r>
              <a:rPr lang="en-US" altLang="zh-CN" sz="8000" b="1" dirty="0" smtClean="0"/>
              <a:t>》</a:t>
            </a:r>
            <a:r>
              <a:rPr lang="zh-CN" altLang="en-US" sz="8000" b="1" dirty="0" smtClean="0"/>
              <a:t>中</a:t>
            </a:r>
            <a:r>
              <a:rPr lang="zh-CN" altLang="en-US" sz="8000" b="1" dirty="0"/>
              <a:t>“</a:t>
            </a:r>
            <a:r>
              <a:rPr lang="zh-CN" altLang="en-US" sz="8000" b="1" dirty="0">
                <a:solidFill>
                  <a:srgbClr val="0000FF"/>
                </a:solidFill>
              </a:rPr>
              <a:t>谶</a:t>
            </a:r>
            <a:r>
              <a:rPr lang="zh-CN" altLang="en-US" sz="8000" b="1" dirty="0"/>
              <a:t>”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2423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谐音命名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892480" cy="594928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</a:t>
            </a: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回：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“青埂”</a:t>
            </a:r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峰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“十里”</a:t>
            </a:r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街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“仁清”</a:t>
            </a:r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巷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pPr marL="0"/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“葫芦”</a:t>
            </a:r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庙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zh-CN" altLang="en-US" sz="4000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甄费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甄士隐＝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甄英莲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zh-CN" altLang="en-US" sz="40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0086" y="1422177"/>
            <a:ext cx="165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情根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63128" y="2132856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势利</a:t>
            </a:r>
          </a:p>
        </p:txBody>
      </p:sp>
      <p:sp>
        <p:nvSpPr>
          <p:cNvPr id="6" name="矩形 5"/>
          <p:cNvSpPr/>
          <p:nvPr/>
        </p:nvSpPr>
        <p:spPr>
          <a:xfrm>
            <a:off x="3662794" y="2852937"/>
            <a:ext cx="1485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人情</a:t>
            </a:r>
          </a:p>
        </p:txBody>
      </p:sp>
      <p:sp>
        <p:nvSpPr>
          <p:cNvPr id="7" name="矩形 6"/>
          <p:cNvSpPr/>
          <p:nvPr/>
        </p:nvSpPr>
        <p:spPr>
          <a:xfrm>
            <a:off x="3682786" y="3622378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糊涂</a:t>
            </a:r>
          </a:p>
        </p:txBody>
      </p:sp>
      <p:sp>
        <p:nvSpPr>
          <p:cNvPr id="8" name="矩形 7"/>
          <p:cNvSpPr/>
          <p:nvPr/>
        </p:nvSpPr>
        <p:spPr>
          <a:xfrm>
            <a:off x="2497030" y="5161260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真事隐</a:t>
            </a:r>
          </a:p>
        </p:txBody>
      </p:sp>
      <p:sp>
        <p:nvSpPr>
          <p:cNvPr id="9" name="矩形 8"/>
          <p:cNvSpPr/>
          <p:nvPr/>
        </p:nvSpPr>
        <p:spPr>
          <a:xfrm>
            <a:off x="2497030" y="5930701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真应怜</a:t>
            </a:r>
          </a:p>
        </p:txBody>
      </p:sp>
      <p:sp>
        <p:nvSpPr>
          <p:cNvPr id="19" name="矩形 18"/>
          <p:cNvSpPr/>
          <p:nvPr/>
        </p:nvSpPr>
        <p:spPr>
          <a:xfrm>
            <a:off x="2226409" y="439181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真废</a:t>
            </a:r>
          </a:p>
        </p:txBody>
      </p:sp>
    </p:spTree>
    <p:extLst>
      <p:ext uri="{BB962C8B-B14F-4D97-AF65-F5344CB8AC3E}">
        <p14:creationId xmlns:p14="http://schemas.microsoft.com/office/powerpoint/2010/main" val="22056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/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谐音命名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92696"/>
            <a:ext cx="8892480" cy="6165304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第一</a:t>
            </a: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回：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贾雨村＝</a:t>
            </a:r>
            <a:endParaRPr lang="en-US" altLang="zh-CN" sz="3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贾化＝</a:t>
            </a:r>
            <a:endParaRPr lang="zh-CN" altLang="en-US" sz="3600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时飞</a:t>
            </a:r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3600" dirty="0" smtClean="0">
              <a:latin typeface="隶书" pitchFamily="49" charset="-122"/>
              <a:ea typeface="隶书" pitchFamily="49" charset="-122"/>
            </a:endParaRPr>
          </a:p>
          <a:p>
            <a:pPr marL="0"/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胡州＝ </a:t>
            </a:r>
            <a:endParaRPr lang="en-US" altLang="zh-CN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endParaRPr lang="en-US" altLang="zh-CN" sz="3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霍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启</a:t>
            </a:r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3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封肃＝</a:t>
            </a:r>
            <a:endParaRPr lang="en-US" altLang="zh-CN" sz="3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元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迎探惜</a:t>
            </a:r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zh-CN" altLang="en-US" sz="3600" dirty="0">
              <a:latin typeface="隶书" pitchFamily="49" charset="-122"/>
              <a:ea typeface="隶书" pitchFamily="49" charset="-122"/>
            </a:endParaRPr>
          </a:p>
          <a:p>
            <a:pPr marL="0"/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娇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杏</a:t>
            </a:r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zh-CN" alt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59103" y="119675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假语存</a:t>
            </a:r>
          </a:p>
        </p:txBody>
      </p:sp>
      <p:sp>
        <p:nvSpPr>
          <p:cNvPr id="11" name="矩形 10"/>
          <p:cNvSpPr/>
          <p:nvPr/>
        </p:nvSpPr>
        <p:spPr>
          <a:xfrm>
            <a:off x="1782305" y="417475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祸起</a:t>
            </a:r>
          </a:p>
        </p:txBody>
      </p:sp>
      <p:sp>
        <p:nvSpPr>
          <p:cNvPr id="12" name="矩形 11"/>
          <p:cNvSpPr/>
          <p:nvPr/>
        </p:nvSpPr>
        <p:spPr>
          <a:xfrm>
            <a:off x="1782305" y="4821083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风俗</a:t>
            </a:r>
            <a:r>
              <a:rPr lang="en-US" altLang="zh-CN" dirty="0"/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2729205" y="543475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原应叹息</a:t>
            </a:r>
          </a:p>
        </p:txBody>
      </p:sp>
      <p:sp>
        <p:nvSpPr>
          <p:cNvPr id="14" name="矩形 13"/>
          <p:cNvSpPr/>
          <p:nvPr/>
        </p:nvSpPr>
        <p:spPr>
          <a:xfrm>
            <a:off x="1782305" y="599406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侥幸</a:t>
            </a:r>
          </a:p>
        </p:txBody>
      </p:sp>
      <p:sp>
        <p:nvSpPr>
          <p:cNvPr id="15" name="矩形 14"/>
          <p:cNvSpPr/>
          <p:nvPr/>
        </p:nvSpPr>
        <p:spPr>
          <a:xfrm>
            <a:off x="1994316" y="180969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假话</a:t>
            </a:r>
          </a:p>
        </p:txBody>
      </p:sp>
      <p:sp>
        <p:nvSpPr>
          <p:cNvPr id="16" name="矩形 15"/>
          <p:cNvSpPr/>
          <p:nvPr/>
        </p:nvSpPr>
        <p:spPr>
          <a:xfrm>
            <a:off x="1994316" y="2381291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实非</a:t>
            </a:r>
          </a:p>
        </p:txBody>
      </p:sp>
      <p:sp>
        <p:nvSpPr>
          <p:cNvPr id="17" name="矩形 16"/>
          <p:cNvSpPr/>
          <p:nvPr/>
        </p:nvSpPr>
        <p:spPr>
          <a:xfrm>
            <a:off x="1970989" y="299670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胡诌</a:t>
            </a:r>
          </a:p>
        </p:txBody>
      </p:sp>
    </p:spTree>
    <p:extLst>
      <p:ext uri="{BB962C8B-B14F-4D97-AF65-F5344CB8AC3E}">
        <p14:creationId xmlns:p14="http://schemas.microsoft.com/office/powerpoint/2010/main" val="409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434975"/>
            <a:ext cx="8967787" cy="598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3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/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谐音命名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92696"/>
            <a:ext cx="8892480" cy="6165304"/>
          </a:xfrm>
        </p:spPr>
        <p:txBody>
          <a:bodyPr>
            <a:normAutofit lnSpcReduction="10000"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第二回：</a:t>
            </a:r>
            <a:endParaRPr lang="zh-CN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元</a:t>
            </a:r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迎探惜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zh-CN" altLang="en-US" sz="4000" dirty="0">
              <a:latin typeface="隶书" pitchFamily="49" charset="-122"/>
              <a:ea typeface="隶书" pitchFamily="49" charset="-122"/>
            </a:endParaRPr>
          </a:p>
          <a:p>
            <a:pPr marL="0"/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娇</a:t>
            </a:r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杏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pPr marL="0"/>
            <a:endParaRPr lang="en-US" altLang="zh-CN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第三回：</a:t>
            </a:r>
          </a:p>
          <a:p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张“如圭”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4000" dirty="0" smtClean="0"/>
          </a:p>
          <a:p>
            <a:endParaRPr lang="zh-CN" altLang="en-US" sz="4000" dirty="0"/>
          </a:p>
          <a:p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第四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回：</a:t>
            </a:r>
            <a:endParaRPr lang="zh-CN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zh-CN" altLang="en-US" sz="4000" dirty="0">
                <a:latin typeface="隶书" pitchFamily="49" charset="-122"/>
                <a:ea typeface="隶书" pitchFamily="49" charset="-122"/>
              </a:rPr>
              <a:t>冯渊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zh-CN" alt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42592" y="126876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原应叹息</a:t>
            </a:r>
          </a:p>
        </p:txBody>
      </p:sp>
      <p:sp>
        <p:nvSpPr>
          <p:cNvPr id="14" name="矩形 13"/>
          <p:cNvSpPr/>
          <p:nvPr/>
        </p:nvSpPr>
        <p:spPr>
          <a:xfrm>
            <a:off x="1835696" y="1958295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侥幸</a:t>
            </a:r>
          </a:p>
        </p:txBody>
      </p:sp>
      <p:sp>
        <p:nvSpPr>
          <p:cNvPr id="18" name="矩形 17"/>
          <p:cNvSpPr/>
          <p:nvPr/>
        </p:nvSpPr>
        <p:spPr>
          <a:xfrm>
            <a:off x="3563888" y="3771392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如鬼</a:t>
            </a:r>
          </a:p>
        </p:txBody>
      </p:sp>
      <p:sp>
        <p:nvSpPr>
          <p:cNvPr id="19" name="矩形 18"/>
          <p:cNvSpPr/>
          <p:nvPr/>
        </p:nvSpPr>
        <p:spPr>
          <a:xfrm>
            <a:off x="1945254" y="5731837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逢冤</a:t>
            </a:r>
          </a:p>
        </p:txBody>
      </p:sp>
    </p:spTree>
    <p:extLst>
      <p:ext uri="{BB962C8B-B14F-4D97-AF65-F5344CB8AC3E}">
        <p14:creationId xmlns:p14="http://schemas.microsoft.com/office/powerpoint/2010/main" val="31631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/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谐音命名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6093296"/>
          </a:xfrm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第五</a:t>
            </a: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回：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千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红一“窟”</a:t>
            </a:r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3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万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艳同“杯”</a:t>
            </a:r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3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辈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芳“髓”</a:t>
            </a:r>
            <a:r>
              <a:rPr lang="zh-CN" altLang="en-US" sz="36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3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第七回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</a:p>
          <a:p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香菱＝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余信＝</a:t>
            </a:r>
            <a:endParaRPr lang="en-US" altLang="zh-CN" sz="4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秦钟＝</a:t>
            </a:r>
            <a:endParaRPr lang="en-US" altLang="zh-CN" sz="40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094" y="1988840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悲</a:t>
            </a:r>
          </a:p>
        </p:txBody>
      </p:sp>
      <p:sp>
        <p:nvSpPr>
          <p:cNvPr id="5" name="矩形 4"/>
          <p:cNvSpPr/>
          <p:nvPr/>
        </p:nvSpPr>
        <p:spPr>
          <a:xfrm>
            <a:off x="3633095" y="1268760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哭</a:t>
            </a:r>
            <a:endParaRPr lang="zh-CN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31840" y="256490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碎</a:t>
            </a:r>
            <a:endParaRPr lang="zh-CN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79712" y="3933055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相怜</a:t>
            </a:r>
          </a:p>
        </p:txBody>
      </p:sp>
      <p:sp>
        <p:nvSpPr>
          <p:cNvPr id="8" name="矩形 7"/>
          <p:cNvSpPr/>
          <p:nvPr/>
        </p:nvSpPr>
        <p:spPr>
          <a:xfrm>
            <a:off x="1979712" y="4687828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愚性</a:t>
            </a:r>
          </a:p>
        </p:txBody>
      </p:sp>
      <p:sp>
        <p:nvSpPr>
          <p:cNvPr id="9" name="矩形 8"/>
          <p:cNvSpPr/>
          <p:nvPr/>
        </p:nvSpPr>
        <p:spPr>
          <a:xfrm>
            <a:off x="1979712" y="5496424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情种</a:t>
            </a:r>
          </a:p>
        </p:txBody>
      </p:sp>
    </p:spTree>
    <p:extLst>
      <p:ext uri="{BB962C8B-B14F-4D97-AF65-F5344CB8AC3E}">
        <p14:creationId xmlns:p14="http://schemas.microsoft.com/office/powerpoint/2010/main" val="366216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/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谐音命名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6093296"/>
          </a:xfrm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第八</a:t>
            </a: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回：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单聘仁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吴新登＝</a:t>
            </a:r>
            <a:endParaRPr lang="en-US" altLang="zh-CN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詹光＝</a:t>
            </a:r>
            <a:endParaRPr lang="en-US" altLang="zh-CN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戴良＝</a:t>
            </a:r>
            <a:endParaRPr lang="en-US" altLang="zh-CN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秦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业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7784" y="1484783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善骗人</a:t>
            </a:r>
          </a:p>
        </p:txBody>
      </p:sp>
      <p:sp>
        <p:nvSpPr>
          <p:cNvPr id="5" name="矩形 4"/>
          <p:cNvSpPr/>
          <p:nvPr/>
        </p:nvSpPr>
        <p:spPr>
          <a:xfrm>
            <a:off x="2644620" y="2254224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无星戥</a:t>
            </a:r>
          </a:p>
        </p:txBody>
      </p:sp>
      <p:sp>
        <p:nvSpPr>
          <p:cNvPr id="6" name="矩形 5"/>
          <p:cNvSpPr/>
          <p:nvPr/>
        </p:nvSpPr>
        <p:spPr>
          <a:xfrm>
            <a:off x="2771800" y="3023665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沾光</a:t>
            </a:r>
          </a:p>
        </p:txBody>
      </p:sp>
      <p:sp>
        <p:nvSpPr>
          <p:cNvPr id="7" name="矩形 6"/>
          <p:cNvSpPr/>
          <p:nvPr/>
        </p:nvSpPr>
        <p:spPr>
          <a:xfrm>
            <a:off x="2771800" y="379310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大量</a:t>
            </a:r>
          </a:p>
        </p:txBody>
      </p:sp>
      <p:sp>
        <p:nvSpPr>
          <p:cNvPr id="8" name="矩形 7"/>
          <p:cNvSpPr/>
          <p:nvPr/>
        </p:nvSpPr>
        <p:spPr>
          <a:xfrm>
            <a:off x="2792287" y="4725144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情孽</a:t>
            </a:r>
          </a:p>
        </p:txBody>
      </p:sp>
    </p:spTree>
    <p:extLst>
      <p:ext uri="{BB962C8B-B14F-4D97-AF65-F5344CB8AC3E}">
        <p14:creationId xmlns:p14="http://schemas.microsoft.com/office/powerpoint/2010/main" val="2289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/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谐音命名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60932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  <a:p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第二十四</a:t>
            </a:r>
            <a:r>
              <a:rPr lang="zh-CN" altLang="en-US" sz="4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回：</a:t>
            </a:r>
            <a:endParaRPr lang="zh-CN" altLang="en-US" sz="4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400" dirty="0">
                <a:latin typeface="隶书" pitchFamily="49" charset="-122"/>
                <a:ea typeface="隶书" pitchFamily="49" charset="-122"/>
              </a:rPr>
              <a:t>卜世仁</a:t>
            </a:r>
            <a:r>
              <a:rPr lang="zh-CN" altLang="en-US" sz="44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en-US" altLang="zh-CN" sz="4400" dirty="0"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  <a:p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第六十三</a:t>
            </a:r>
            <a:r>
              <a:rPr lang="zh-CN" altLang="en-US" sz="4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</a:p>
          <a:p>
            <a:r>
              <a:rPr lang="zh-CN" altLang="en-US" sz="4400" dirty="0">
                <a:latin typeface="隶书" pitchFamily="49" charset="-122"/>
                <a:ea typeface="隶书" pitchFamily="49" charset="-122"/>
              </a:rPr>
              <a:t>“榆荫”堂</a:t>
            </a:r>
            <a:r>
              <a:rPr lang="zh-CN" altLang="en-US" sz="4400" dirty="0" smtClean="0">
                <a:latin typeface="隶书" pitchFamily="49" charset="-122"/>
                <a:ea typeface="隶书" pitchFamily="49" charset="-122"/>
              </a:rPr>
              <a:t>＝</a:t>
            </a:r>
            <a:endParaRPr lang="zh-CN" altLang="en-US" sz="44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7784" y="2213180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不是人</a:t>
            </a:r>
          </a:p>
        </p:txBody>
      </p:sp>
      <p:sp>
        <p:nvSpPr>
          <p:cNvPr id="5" name="矩形 4"/>
          <p:cNvSpPr/>
          <p:nvPr/>
        </p:nvSpPr>
        <p:spPr>
          <a:xfrm>
            <a:off x="3762876" y="441919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余荫</a:t>
            </a:r>
          </a:p>
        </p:txBody>
      </p:sp>
    </p:spTree>
    <p:extLst>
      <p:ext uri="{BB962C8B-B14F-4D97-AF65-F5344CB8AC3E}">
        <p14:creationId xmlns:p14="http://schemas.microsoft.com/office/powerpoint/2010/main" val="158849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46250"/>
          </a:xfrm>
        </p:spPr>
        <p:txBody>
          <a:bodyPr>
            <a:noAutofit/>
          </a:bodyPr>
          <a:lstStyle/>
          <a:p>
            <a:r>
              <a:rPr lang="zh-CN" altLang="en-US" sz="1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谶</a:t>
            </a:r>
            <a:endParaRPr lang="zh-CN" altLang="en-US" sz="1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2564904"/>
            <a:ext cx="8856984" cy="3561259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latin typeface="华文行楷" pitchFamily="2" charset="-122"/>
                <a:ea typeface="华文行楷" pitchFamily="2" charset="-122"/>
              </a:rPr>
              <a:t>将要应验的</a:t>
            </a:r>
            <a:r>
              <a:rPr lang="zh-CN" altLang="en-US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预言、预兆</a:t>
            </a:r>
          </a:p>
        </p:txBody>
      </p:sp>
    </p:spTree>
    <p:extLst>
      <p:ext uri="{BB962C8B-B14F-4D97-AF65-F5344CB8AC3E}">
        <p14:creationId xmlns:p14="http://schemas.microsoft.com/office/powerpoint/2010/main" val="186898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4624"/>
            <a:ext cx="9144000" cy="6813376"/>
          </a:xfrm>
        </p:spPr>
        <p:txBody>
          <a:bodyPr>
            <a:noAutofit/>
          </a:bodyPr>
          <a:lstStyle/>
          <a:p>
            <a:r>
              <a:rPr lang="zh-CN" altLang="en-US" sz="7200" dirty="0" smtClean="0">
                <a:latin typeface="隶书" pitchFamily="49" charset="-122"/>
                <a:ea typeface="隶书" pitchFamily="49" charset="-122"/>
              </a:rPr>
              <a:t>一、谶</a:t>
            </a:r>
            <a:r>
              <a:rPr lang="zh-CN" altLang="en-US" sz="72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谣</a:t>
            </a:r>
            <a:endParaRPr lang="en-US" altLang="zh-CN" sz="72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二、</a:t>
            </a:r>
            <a:r>
              <a:rPr lang="zh-CN" altLang="en-US" sz="7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诗</a:t>
            </a:r>
            <a:r>
              <a:rPr lang="zh-CN" altLang="en-US" sz="7200" dirty="0" smtClean="0">
                <a:latin typeface="隶书" pitchFamily="49" charset="-122"/>
                <a:ea typeface="隶书" pitchFamily="49" charset="-122"/>
              </a:rPr>
              <a:t>谶：以诗观运</a:t>
            </a:r>
            <a:endParaRPr lang="en-US" altLang="zh-CN" sz="72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三、</a:t>
            </a:r>
            <a:r>
              <a:rPr lang="zh-CN" altLang="en-US" sz="7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戏</a:t>
            </a:r>
            <a:r>
              <a:rPr lang="zh-CN" altLang="en-US" sz="7200" dirty="0" smtClean="0">
                <a:latin typeface="隶书" pitchFamily="49" charset="-122"/>
                <a:ea typeface="隶书" pitchFamily="49" charset="-122"/>
              </a:rPr>
              <a:t>谶</a:t>
            </a:r>
            <a:endParaRPr lang="en-US" altLang="zh-CN" sz="72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四、</a:t>
            </a:r>
            <a:r>
              <a:rPr lang="zh-CN" altLang="en-US" sz="7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物</a:t>
            </a:r>
            <a:r>
              <a:rPr lang="zh-CN" altLang="en-US" sz="7200" dirty="0">
                <a:latin typeface="隶书" pitchFamily="49" charset="-122"/>
                <a:ea typeface="隶书" pitchFamily="49" charset="-122"/>
              </a:rPr>
              <a:t>谶</a:t>
            </a:r>
          </a:p>
        </p:txBody>
      </p:sp>
    </p:spTree>
    <p:extLst>
      <p:ext uri="{BB962C8B-B14F-4D97-AF65-F5344CB8AC3E}">
        <p14:creationId xmlns:p14="http://schemas.microsoft.com/office/powerpoint/2010/main" val="333936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8"/>
            <a:ext cx="8784976" cy="1143000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一、谶谣</a:t>
            </a:r>
            <a:endParaRPr lang="zh-CN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904656"/>
          </a:xfrm>
        </p:spPr>
        <p:txBody>
          <a:bodyPr>
            <a:normAutofit/>
          </a:bodyPr>
          <a:lstStyle/>
          <a:p>
            <a:endParaRPr lang="en-US" altLang="zh-CN" sz="6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60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en-US" sz="60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 人物</a:t>
            </a:r>
            <a:r>
              <a:rPr lang="zh-CN" altLang="en-US" sz="60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判词十四首（图文并茂：图谶</a:t>
            </a:r>
            <a:r>
              <a:rPr lang="zh-CN" altLang="en-US" sz="60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）</a:t>
            </a:r>
            <a:r>
              <a:rPr lang="zh-CN" altLang="en-US" sz="5400" dirty="0">
                <a:latin typeface="隶书" pitchFamily="49" charset="-122"/>
                <a:ea typeface="隶书" pitchFamily="49" charset="-122"/>
              </a:rPr>
              <a:t>（</a:t>
            </a:r>
            <a:r>
              <a:rPr lang="zh-CN" altLang="en-US" sz="5400" dirty="0"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sz="5400" dirty="0">
                <a:latin typeface="隶书" pitchFamily="49" charset="-122"/>
                <a:ea typeface="隶书" pitchFamily="49" charset="-122"/>
              </a:rPr>
              <a:t>5</a:t>
            </a:r>
            <a:r>
              <a:rPr lang="zh-CN" altLang="en-US" sz="5400" dirty="0">
                <a:latin typeface="隶书" pitchFamily="49" charset="-122"/>
                <a:ea typeface="隶书" pitchFamily="49" charset="-122"/>
              </a:rPr>
              <a:t>回</a:t>
            </a:r>
            <a:r>
              <a:rPr lang="zh-CN" altLang="en-US" sz="5400" dirty="0"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5400" dirty="0">
              <a:latin typeface="隶书" pitchFamily="49" charset="-122"/>
              <a:ea typeface="隶书" pitchFamily="49" charset="-122"/>
            </a:endParaRPr>
          </a:p>
          <a:p>
            <a:endParaRPr lang="en-US" altLang="zh-CN" sz="6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2.《</a:t>
            </a:r>
            <a:r>
              <a:rPr lang="zh-CN" altLang="en-US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灯谜诗</a:t>
            </a:r>
            <a:r>
              <a:rPr lang="en-US" altLang="zh-CN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》</a:t>
            </a:r>
            <a:r>
              <a:rPr lang="zh-CN" altLang="en-US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七</a:t>
            </a:r>
            <a:r>
              <a:rPr lang="zh-CN" altLang="en-US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首</a:t>
            </a:r>
            <a:r>
              <a:rPr lang="zh-CN" altLang="en-US" sz="5400" dirty="0" smtClean="0">
                <a:latin typeface="隶书" pitchFamily="49" charset="-122"/>
                <a:ea typeface="隶书" pitchFamily="49" charset="-122"/>
              </a:rPr>
              <a:t>（</a:t>
            </a:r>
            <a:r>
              <a:rPr lang="zh-CN" altLang="en-US" sz="5400" dirty="0"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sz="5400" dirty="0">
                <a:latin typeface="隶书" pitchFamily="49" charset="-122"/>
                <a:ea typeface="隶书" pitchFamily="49" charset="-122"/>
              </a:rPr>
              <a:t>22</a:t>
            </a:r>
            <a:r>
              <a:rPr lang="zh-CN" altLang="en-US" sz="5400" dirty="0">
                <a:latin typeface="隶书" pitchFamily="49" charset="-122"/>
                <a:ea typeface="隶书" pitchFamily="49" charset="-122"/>
              </a:rPr>
              <a:t>回</a:t>
            </a:r>
            <a:r>
              <a:rPr lang="zh-CN" altLang="en-US" sz="5400" dirty="0" smtClean="0"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5400" dirty="0" smtClean="0"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1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（一</a:t>
            </a:r>
            <a:r>
              <a:rPr lang="zh-CN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判词</a:t>
            </a:r>
            <a:endParaRPr lang="zh-CN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785395"/>
          </a:xfrm>
        </p:spPr>
        <p:txBody>
          <a:bodyPr/>
          <a:lstStyle/>
          <a:p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回人物判词十四首</a:t>
            </a:r>
            <a:endParaRPr lang="en-US" altLang="zh-CN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图文并茂：图谶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sz="4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个别人物命运的悲剧的预言</a:t>
            </a:r>
            <a:endParaRPr lang="zh-CN" altLang="en-US" sz="4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36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40768"/>
            <a:ext cx="9144000" cy="2780928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游幻镜指迷</a:t>
            </a:r>
            <a:r>
              <a:rPr lang="zh-CN" alt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十二</a:t>
            </a:r>
            <a:r>
              <a:rPr lang="zh-CN" alt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钗</a:t>
            </a:r>
            <a:r>
              <a:rPr lang="en-US" altLang="zh-CN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/>
            </a:r>
            <a:br>
              <a:rPr lang="en-US" altLang="zh-CN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</a:br>
            <a:r>
              <a:rPr lang="zh-CN" alt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饮</a:t>
            </a:r>
            <a:r>
              <a:rPr lang="zh-CN" alt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仙醪曲演红楼梦</a:t>
            </a:r>
          </a:p>
        </p:txBody>
      </p:sp>
    </p:spTree>
    <p:extLst>
      <p:ext uri="{BB962C8B-B14F-4D97-AF65-F5344CB8AC3E}">
        <p14:creationId xmlns:p14="http://schemas.microsoft.com/office/powerpoint/2010/main" val="5956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13376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别名法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过程</a:t>
            </a: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隐喻法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对象隐喻法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拆字法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双关</a:t>
            </a: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法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谐音</a:t>
            </a: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法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34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10215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39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宝玉看了，便知感叹。进入门来，只见有十数个大厨，皆用封条封着。看那封条上，皆是各省的地名。宝玉一心只拣自己的家乡封条看，遂无心看别省的了。只见那边厨上封条上大书七字云：“金陵十二钗正册。”宝玉问道：“何为‘金陵十二钗正册’？”警幻道：“即贵省中十二冠首女子之册，故为‘正册’。”宝玉道：“常听人说，金陵极大，怎么只十二个女子？如今单我家里，上上下下，就有几百女孩子呢。”警幻冷笑道：“贵省女子固多，不过择其紧要者录之。下边二厨则又次之。余者庸常之辈，则无册可录矣。”宝玉听说，再看下首二厨上，果然写着“金陵十二钗副册”，又一个写着“金陵十二钗又副册”。宝玉便伸手先将“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又副册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”厨开了，拿出一本册来，揭开一看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846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只见这首页上画着一幅画，又非人物，也无山水，不过是水墨染的满纸乌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浊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雾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而已。后有几行字迹，写的是：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月难逢，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彩云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易散。</a:t>
            </a:r>
            <a:r>
              <a:rPr lang="zh-CN" altLang="en-US" u="sng" dirty="0">
                <a:latin typeface="黑体" pitchFamily="49" charset="-122"/>
                <a:ea typeface="黑体" pitchFamily="49" charset="-122"/>
              </a:rPr>
              <a:t>心比天高，身为下贱。风流灵巧招人怨。寿夭多因毁谤生，多情公子空牵念</a:t>
            </a:r>
            <a:r>
              <a:rPr lang="zh-CN" altLang="en-US" u="sng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u="sng" dirty="0" smtClean="0">
              <a:latin typeface="黑体" pitchFamily="49" charset="-122"/>
              <a:ea typeface="黑体" pitchFamily="49" charset="-122"/>
            </a:endParaRPr>
          </a:p>
          <a:p>
            <a:pPr marL="0" indent="0" algn="ctr">
              <a:lnSpc>
                <a:spcPct val="170000"/>
              </a:lnSpc>
              <a:buNone/>
            </a:pPr>
            <a:r>
              <a:rPr lang="zh-CN" altLang="en-US" sz="4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别名法</a:t>
            </a:r>
            <a:endParaRPr lang="zh-CN" altLang="en-US" sz="4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2060848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晴      雯</a:t>
            </a:r>
            <a:endParaRPr lang="zh-CN" altLang="en-US" sz="6600" dirty="0">
              <a:solidFill>
                <a:srgbClr val="7030A0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2142148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 雯：成花纹的云彩）</a:t>
            </a:r>
          </a:p>
        </p:txBody>
      </p:sp>
      <p:sp>
        <p:nvSpPr>
          <p:cNvPr id="6" name="矩形 5"/>
          <p:cNvSpPr/>
          <p:nvPr/>
        </p:nvSpPr>
        <p:spPr>
          <a:xfrm>
            <a:off x="2699792" y="4509120"/>
            <a:ext cx="6323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</a:rPr>
              <a:t>→  姓名  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+ 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性格  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+  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命运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宝玉看了，又见后面画着一簇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鲜花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，一床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破席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，也有几句言词，写道是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　　</a:t>
            </a:r>
            <a:r>
              <a:rPr lang="zh-CN" altLang="en-US" u="sng" dirty="0" smtClean="0">
                <a:latin typeface="黑体" pitchFamily="49" charset="-122"/>
                <a:ea typeface="黑体" pitchFamily="49" charset="-122"/>
              </a:rPr>
              <a:t>枉自温柔和顺，空云似桂如兰；堪羡优伶有福，谁知公子无缘。</a:t>
            </a:r>
            <a:endParaRPr lang="en-US" altLang="zh-CN" u="sng" dirty="0" smtClean="0">
              <a:latin typeface="黑体" pitchFamily="49" charset="-122"/>
              <a:ea typeface="黑体" pitchFamily="49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宝玉看了不解。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marL="0" indent="0" algn="ctr">
              <a:lnSpc>
                <a:spcPct val="170000"/>
              </a:lnSpc>
              <a:buNone/>
            </a:pP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谐音法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12160" y="908720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花</a:t>
            </a:r>
            <a:endParaRPr lang="zh-CN" altLang="en-US" sz="4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7896" y="906353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袭</a:t>
            </a:r>
            <a:endParaRPr lang="zh-CN" altLang="en-US" sz="4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12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掷下这个，又去开了副册厨门，拿起一本册来，揭开看时，只见画着一株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桂花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，下面有一池沼，其中水涸泥干，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莲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枯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藕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败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，后面书云：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根并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荷花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一茎香，平生遭际实堪伤。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自从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两地生孤木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，致使香魂返故乡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242088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别名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en-US" altLang="zh-CN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双关法：偶败）</a:t>
            </a:r>
            <a:endParaRPr lang="zh-CN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436510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（拆字法）</a:t>
            </a:r>
            <a:endParaRPr lang="zh-CN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12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宝玉看了仍不解。便又掷了，再去取“正册”看，只见头一页上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便画着</a:t>
            </a:r>
            <a:r>
              <a:rPr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两株枯木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木上悬着一围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玉带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；又有一堆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雪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，雪下一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股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金簪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。也有四名言词，道是：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可叹停机德，堪怜咏絮才。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玉带林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中挂，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金簪雪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里埋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64698" y="54868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（拆字法）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6481" y="224948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（别名法）</a:t>
            </a:r>
          </a:p>
        </p:txBody>
      </p:sp>
      <p:sp>
        <p:nvSpPr>
          <p:cNvPr id="2" name="矩形 1"/>
          <p:cNvSpPr/>
          <p:nvPr/>
        </p:nvSpPr>
        <p:spPr>
          <a:xfrm>
            <a:off x="2426161" y="1916832"/>
            <a:ext cx="2880320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谐音</a:t>
            </a:r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法）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19" y="4365104"/>
            <a:ext cx="3326769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（逆读谐音法）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903" y="4653136"/>
            <a:ext cx="383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（逆读</a:t>
            </a:r>
            <a:r>
              <a:rPr lang="en-US" altLang="zh-CN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别名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法）</a:t>
            </a:r>
          </a:p>
        </p:txBody>
      </p:sp>
    </p:spTree>
    <p:extLst>
      <p:ext uri="{BB962C8B-B14F-4D97-AF65-F5344CB8AC3E}">
        <p14:creationId xmlns:p14="http://schemas.microsoft.com/office/powerpoint/2010/main" val="36815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宝玉看了仍不解。待要问时，情知他必不肯泄漏；待要丢下，又不舍。遂又往后看时，只见画着一张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弓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，弓上挂着香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橼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。也有一首歌词云：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二十年来辨是非，榴花开处照宫闱。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三春争及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初春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景，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虎兕相逢大梦归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397" y="1124743"/>
            <a:ext cx="28803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谐音法（宫）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7944" y="1124744"/>
            <a:ext cx="28803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谐音法</a:t>
            </a:r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（元）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920276"/>
            <a:ext cx="316835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别名法（元春）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3933055"/>
            <a:ext cx="266429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过程隐喻法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8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后面又画着两人放风筝，一片大海，一只大船，船中有一女子掩面泣涕之状。也有四句写云：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才自精明志自高，生于末世运偏消。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清明涕送江边望，千里东风一梦遥。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后面又画几缕飞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，一湾逝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水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。其词曰：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富贵又何为，襁褓之间父母违。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展眼吊斜晖，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湘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江水逝楚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飞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4040197"/>
            <a:ext cx="194421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拆词法</a:t>
            </a:r>
          </a:p>
        </p:txBody>
      </p:sp>
    </p:spTree>
    <p:extLst>
      <p:ext uri="{BB962C8B-B14F-4D97-AF65-F5344CB8AC3E}">
        <p14:creationId xmlns:p14="http://schemas.microsoft.com/office/powerpoint/2010/main" val="34724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后面又画着一块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美玉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，落在泥垢之中。其断语云：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欲洁何曾洁，云空未必空。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可怜金玉质，终陷淖泥中。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1840" y="499912"/>
            <a:ext cx="33123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谐音法</a:t>
            </a:r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（妙玉）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5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后面忽见画着个恶狼，追扑一美女，欲啖之意，其书云：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子系中山狼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，得志便猖狂。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金闺花柳质，一载赴黄粱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后面便是一所古庙，里面有一美人在内看经独坐。其判云：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勘破三春景不长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，缁衣顿改昔年妆。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可怜绣户侯门女，独卧青灯古佛旁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5776" y="548680"/>
            <a:ext cx="46805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对象隐喻法（孙绍祖）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832" y="3429000"/>
            <a:ext cx="446449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对象隐喻法（惜春）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89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后面便是一片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冰山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，上面有一只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雌凤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。其判曰：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凡鸟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偏从末世来，都知爱慕此生才。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一从二令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三人木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，哭向金陵事更哀。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404664"/>
            <a:ext cx="28803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拆字法（鳳）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204864"/>
            <a:ext cx="28803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拆字法（休）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3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431468" cy="6633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99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　后面又是一座荒村野店，有一美人在那里纺绩。其判云：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势败休云贵，家亡莫论亲。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偶因济刘氏，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巧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得遇恩人。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后面又画着一盆茂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兰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，旁有一位凤冠霞帔的美人。也有判云：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桃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李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春风结子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，到头谁似一盆兰。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如冰水好空相妒，枉与他人作笑谈。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9792" y="4077072"/>
            <a:ext cx="33123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谐音法</a:t>
            </a:r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（李纨）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66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后面又画着高楼大厦，有一美人悬梁自缢。其判云：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情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天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情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海幻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情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身，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情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既相逢必主淫。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漫言不肖皆荣出，造衅开端实在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宝玉还欲看时，那仙姑知他天分高明，性情颖慧，恐把仙机泄漏，遂掩了卷册，笑向宝玉道：“且随我去游玩奇景，何必在此打这闷葫芦！”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3688" y="1340768"/>
            <a:ext cx="388843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谐音法</a:t>
            </a:r>
            <a:r>
              <a:rPr lang="zh-CN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（秦可卿）</a:t>
            </a:r>
            <a:endParaRPr lang="zh-CN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0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5289451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谶语的模式：</a:t>
            </a:r>
            <a:endParaRPr lang="en-US" altLang="zh-CN" sz="6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5400" b="1" dirty="0"/>
              <a:t> </a:t>
            </a:r>
            <a:r>
              <a:rPr lang="en-US" altLang="zh-CN" sz="5400" b="1" dirty="0" smtClean="0"/>
              <a:t>           </a:t>
            </a:r>
            <a:r>
              <a:rPr lang="zh-CN" altLang="en-US" sz="5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人名 </a:t>
            </a:r>
            <a:r>
              <a:rPr lang="en-US" altLang="zh-CN" sz="5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+ </a:t>
            </a:r>
            <a:r>
              <a:rPr lang="zh-CN" altLang="en-US" sz="5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性格 </a:t>
            </a:r>
            <a:r>
              <a:rPr lang="en-US" altLang="zh-CN" sz="5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+ </a:t>
            </a:r>
            <a:r>
              <a:rPr lang="zh-CN" altLang="en-US" sz="5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命运</a:t>
            </a:r>
            <a:endParaRPr lang="en-US" altLang="zh-CN" sz="54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endParaRPr lang="en-US" altLang="zh-CN" sz="5400" dirty="0" smtClean="0"/>
          </a:p>
          <a:p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谶语的风格：</a:t>
            </a:r>
            <a:endParaRPr lang="en-US" altLang="zh-C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</a:t>
            </a:r>
            <a:r>
              <a:rPr lang="zh-CN" altLang="en-US" sz="5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正面而含蓄，无批判</a:t>
            </a:r>
            <a:endParaRPr lang="zh-CN" altLang="en-US" sz="5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79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5505475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猜猜看：</a:t>
            </a:r>
            <a:endParaRPr lang="en-US" altLang="zh-CN" sz="5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pPr marL="0" indent="0">
              <a:buNone/>
            </a:pPr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   </a:t>
            </a:r>
            <a:r>
              <a:rPr lang="zh-CN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下面的</a:t>
            </a:r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《</a:t>
            </a:r>
            <a:r>
              <a:rPr lang="zh-CN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红楼梦</a:t>
            </a:r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》</a:t>
            </a:r>
            <a:r>
              <a:rPr lang="zh-CN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十二支曲，每首写的是谁？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1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   〔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红楼梦引子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开辟鸿蒙，谁为情种？都只为风月情浓。趁着这奈何天，伤怀日，寂寥时，试遣愚衷。因此上，演出这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怀金悼玉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红楼梦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60000"/>
              </a:lnSpc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终身误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都道是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金玉良姻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，俺只念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木石前盟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。空对着，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山中高士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晶莹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雪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；终不忘，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世外仙姝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寂寞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林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。叹人间，美中不足今方信。纵然是齐眉举案，到底意难平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4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枉凝眉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一个是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阆苑仙葩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，一个是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美玉无瑕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。若说没奇缘，今生偏又遇着他；若说有奇缘，如何心事终虚化？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一个枉自嗟呀，一个空劳牵挂。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一个是水中月，一个是镜中花。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想眼中能有多少泪珠儿，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怎经得秋流到冬尽，春流到夏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！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宝玉听了此曲，散漫无稽，不见得好处；但其声韵凄惋，竟能销魂醉魄。因此也不察其原委，问其来历，就暂以此释闷而已。因又看下道：</a:t>
            </a:r>
          </a:p>
        </p:txBody>
      </p:sp>
    </p:spTree>
    <p:extLst>
      <p:ext uri="{BB962C8B-B14F-4D97-AF65-F5344CB8AC3E}">
        <p14:creationId xmlns:p14="http://schemas.microsoft.com/office/powerpoint/2010/main" val="9757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6453336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    〔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恨无常</a:t>
            </a:r>
            <a:r>
              <a:rPr lang="en-US" altLang="zh-CN" sz="40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喜荣华正好，恨无常又到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。眼睁睁，把万事全抛。荡悠悠，把芳魂消耗。望家乡，路远山高。故向爹娘梦里相寻告：儿命已入黄泉，天伦呵，须要退步抽身早！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0152" y="4797152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元春</a:t>
            </a:r>
            <a:endParaRPr lang="zh-CN" altLang="en-US" sz="60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92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altLang="zh-CN" sz="3600" dirty="0">
              <a:latin typeface="黑体" pitchFamily="49" charset="-122"/>
              <a:ea typeface="黑体" pitchFamily="49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en-US" altLang="zh-CN" sz="4000" dirty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分骨肉</a:t>
            </a:r>
            <a:r>
              <a:rPr lang="en-US" altLang="zh-CN" sz="40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一帆风雨路三千，把骨肉家园齐来抛闪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。恐哭损残年，告爹娘，休把儿悬念。自古穷通皆有定，离合岂无缘？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从今分两地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，各自保平安。奴去也，莫牵连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4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6056" y="5304983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探春</a:t>
            </a:r>
            <a:endParaRPr lang="zh-CN" altLang="en-US" sz="60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85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乐中悲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襁褓中，父母叹双亡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。纵居那绮罗丛，谁知娇养？幸生来，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英豪阔大宽宏量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从未将儿女私情略萦心上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。好一似，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霁月光风耀玉堂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。厮配得才貌仙郎，博得个地久天长，准折得幼年时坎坷形状。终久是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云散高唐，水涸湘江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。这是尘寰中消长数应当，何必枉悲伤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！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60032" y="5589240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史湘云</a:t>
            </a:r>
            <a:endParaRPr lang="zh-CN" altLang="en-US" sz="60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266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   </a:t>
            </a:r>
            <a:r>
              <a:rPr lang="en-US" altLang="zh-CN" sz="3600" dirty="0" smtClean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世难容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气质美如兰，才华馥比仙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。天生成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孤癖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人皆罕。你道是啖肉食腥膻，视绮罗俗厌；却不知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太高人愈妒，过洁世同嫌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。可叹这，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青灯古殿人将老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；辜负了，红粉朱楼春色阑。到头来，依旧是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风尘肮脏违心愿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。好一似，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无瑕白玉遭泥陷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；又何须，王孙公子叹无缘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3600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5589240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妙玉</a:t>
            </a:r>
            <a:endParaRPr lang="zh-CN" altLang="en-US" sz="60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8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520700"/>
            <a:ext cx="8961437" cy="581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7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喜冤家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中山狼，无情兽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，全不念当日根由。一味的骄奢淫荡贪还构。觑着那，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侯门艳质同蒲柳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；作践的，公府千金似下流。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叹芳魂艳魄，一载荡悠悠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0152" y="4797152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迎春</a:t>
            </a:r>
            <a:endParaRPr lang="zh-CN" altLang="en-US" sz="60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5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3600" dirty="0" smtClean="0">
                <a:latin typeface="黑体" pitchFamily="49" charset="-122"/>
                <a:ea typeface="黑体" pitchFamily="49" charset="-122"/>
              </a:rPr>
              <a:t>    〔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虚花悟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将那三春看破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桃红柳绿待如何？把这韶华打灭，觅那清淡天和。说什么，天上夭桃盛，云中杏蕊多。到头来，谁把秋捱过？则看那，白杨村里人呜咽，青枫林下鬼吟哦。更兼着，连天衰草遮坟墓。这的是，昨贫今富人劳碌，春荣秋谢花折磨。似这般，生关死劫谁能躲？闻说道，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西方宝树唤婆娑，上结着长生果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5733256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惜春</a:t>
            </a:r>
            <a:endParaRPr lang="zh-CN" altLang="en-US" sz="60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6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32656"/>
            <a:ext cx="9144000" cy="65253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聪明累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机关算尽太聪明，反算了卿卿性命。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生前心已碎，死后性空灵。家富人宁，终有个家亡人散各奔腾。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枉费了，意悬悬半世心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；好一似，荡悠悠三更梦。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忽喇喇似大厦倾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，昏惨惨似灯将尽。呀！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一场欢喜忽悲辛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。叹人世，终难定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！</a:t>
            </a:r>
            <a:endParaRPr lang="en-US" altLang="zh-CN" sz="3600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8024" y="5291596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王熙凤</a:t>
            </a:r>
          </a:p>
        </p:txBody>
      </p:sp>
    </p:spTree>
    <p:extLst>
      <p:ext uri="{BB962C8B-B14F-4D97-AF65-F5344CB8AC3E}">
        <p14:creationId xmlns:p14="http://schemas.microsoft.com/office/powerpoint/2010/main" val="356682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endParaRPr lang="zh-CN" altLang="en-US" sz="4400" dirty="0">
              <a:latin typeface="黑体" pitchFamily="49" charset="-122"/>
              <a:ea typeface="黑体" pitchFamily="49" charset="-122"/>
            </a:endParaRPr>
          </a:p>
          <a:p>
            <a:pPr marL="0" indent="0">
              <a:buNone/>
            </a:pP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en-US" altLang="zh-CN" sz="4400" dirty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留余庆</a:t>
            </a:r>
            <a:r>
              <a:rPr lang="en-US" altLang="zh-CN" sz="44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留余庆，留余庆，忽遇恩人</a:t>
            </a: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；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幸娘亲，幸娘亲，积得阴功</a:t>
            </a: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。劝人生，济困扶穷，休似俺那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爱银钱忘骨肉的狠舅奸兄！</a:t>
            </a: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正是乘除加减，上有苍穹。</a:t>
            </a:r>
          </a:p>
          <a:p>
            <a:pPr marL="0" indent="0"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0152" y="4797152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巧姐</a:t>
            </a:r>
            <a:endParaRPr lang="zh-CN" altLang="en-US" sz="60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0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　　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晚韶华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镜里恩情，更那堪梦里功名！那美韶华去之何迅！再休提绣帐鸳衾。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只这带珠冠，披凤袄，也抵不了无常性命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。虽说是，人生莫受老来贫，也须要阴骘积儿孙。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气昂昂头戴簪缨，光灿灿胸悬金印；威赫赫爵禄高登，昏惨惨黄泉路近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问古来将相可还存？也只是虚名儿与后人钦敬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36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8184" y="5589240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李纨</a:t>
            </a:r>
            <a:endParaRPr lang="zh-CN" altLang="en-US" sz="60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2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 marL="0" indent="0">
              <a:buNone/>
            </a:pP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en-US" altLang="zh-CN" sz="4400" dirty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好事终</a:t>
            </a:r>
            <a:r>
              <a:rPr lang="en-US" altLang="zh-CN" sz="4400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画梁春尽落香尘。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擅风情，秉月貌，便是败家的根本</a:t>
            </a: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箕裘颓堕皆从</a:t>
            </a:r>
            <a:r>
              <a:rPr lang="zh-CN" altLang="en-US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，家事消亡首罪</a:t>
            </a:r>
            <a:r>
              <a:rPr lang="zh-CN" altLang="en-US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宁</a:t>
            </a: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宿孽总因</a:t>
            </a:r>
            <a:r>
              <a:rPr lang="zh-CN" altLang="en-US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情</a:t>
            </a:r>
            <a:r>
              <a:rPr lang="zh-CN" altLang="en-US" sz="4400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4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7984" y="3781489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秦可卿</a:t>
            </a:r>
            <a:endParaRPr lang="zh-CN" altLang="en-US" sz="6000" dirty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13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〔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收尾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·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飞鸟各投林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〕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为官的，家业凋零；富贵的，金银散尽；有恩的，死里逃生；无情的，分明报应。欠命的，命已还；欠泪的，泪已尽。冤冤相报实非轻，分离聚合皆前定。欲知命短问前生，老来富贵也真侥幸。看破的，遁入空门；痴迷的，枉送了性命。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好一似食尽鸟投林，落了片白茫茫大地真干净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！</a:t>
            </a:r>
            <a:endParaRPr lang="en-US" altLang="zh-CN" sz="36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228346"/>
            <a:ext cx="9324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空</a:t>
            </a:r>
            <a:r>
              <a:rPr lang="en-US" altLang="zh-CN" sz="9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——</a:t>
            </a:r>
            <a:r>
              <a:rPr lang="zh-CN" altLang="en-US" sz="9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色</a:t>
            </a:r>
            <a:r>
              <a:rPr lang="en-US" altLang="zh-CN" sz="9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——</a:t>
            </a:r>
            <a:r>
              <a:rPr lang="zh-CN" altLang="en-US" sz="9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空</a:t>
            </a:r>
            <a:endParaRPr lang="zh-CN" altLang="en-US" sz="9600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03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二）</a:t>
            </a:r>
            <a:r>
              <a:rPr lang="zh-CN" alt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灯谜</a:t>
            </a:r>
            <a:endParaRPr lang="zh-CN" alt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54461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r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回：</a:t>
            </a:r>
            <a:endParaRPr lang="en-US" altLang="zh-CN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听曲文宝玉悟禅机</a:t>
            </a:r>
            <a:endParaRPr lang="en-US" altLang="zh-CN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itchFamily="49" charset="-122"/>
              <a:ea typeface="仿宋" pitchFamily="49" charset="-122"/>
            </a:endParaRPr>
          </a:p>
          <a:p>
            <a:pPr marL="0" indent="0" algn="ctr">
              <a:buNone/>
            </a:pP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制灯谜贾政悲谶语</a:t>
            </a:r>
            <a:endParaRPr lang="en-US" altLang="zh-CN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itchFamily="49" charset="-122"/>
              <a:ea typeface="仿宋" pitchFamily="49" charset="-122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9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6000" dirty="0" smtClean="0">
                <a:latin typeface="隶书" pitchFamily="49" charset="-122"/>
                <a:ea typeface="隶书" pitchFamily="49" charset="-122"/>
              </a:rPr>
              <a:t>思考：</a:t>
            </a:r>
            <a:endParaRPr lang="zh-CN" altLang="en-US" sz="60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87727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5400" dirty="0" smtClean="0"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en-US" sz="5400" dirty="0" smtClean="0">
                <a:latin typeface="隶书" pitchFamily="49" charset="-122"/>
                <a:ea typeface="隶书" pitchFamily="49" charset="-122"/>
              </a:rPr>
              <a:t>每个灯谜的</a:t>
            </a:r>
            <a:r>
              <a:rPr lang="zh-CN" altLang="en-US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谜底</a:t>
            </a:r>
            <a:r>
              <a:rPr lang="zh-CN" altLang="en-US" sz="5400" dirty="0" smtClean="0">
                <a:latin typeface="隶书" pitchFamily="49" charset="-122"/>
                <a:ea typeface="隶书" pitchFamily="49" charset="-122"/>
              </a:rPr>
              <a:t>是？</a:t>
            </a:r>
            <a:endParaRPr lang="en-US" altLang="zh-CN" sz="5400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5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5400" dirty="0" smtClean="0">
                <a:latin typeface="隶书" pitchFamily="49" charset="-122"/>
                <a:ea typeface="隶书" pitchFamily="49" charset="-122"/>
              </a:rPr>
              <a:t>2.</a:t>
            </a:r>
            <a:r>
              <a:rPr lang="zh-CN" altLang="en-US" sz="5400" dirty="0" smtClean="0">
                <a:latin typeface="隶书" pitchFamily="49" charset="-122"/>
                <a:ea typeface="隶书" pitchFamily="49" charset="-122"/>
              </a:rPr>
              <a:t>谜底有何</a:t>
            </a:r>
            <a:r>
              <a:rPr lang="zh-CN" altLang="en-US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寓意</a:t>
            </a:r>
            <a:r>
              <a:rPr lang="zh-CN" altLang="en-US" sz="5400" dirty="0" smtClean="0">
                <a:latin typeface="隶书" pitchFamily="49" charset="-122"/>
                <a:ea typeface="隶书" pitchFamily="49" charset="-122"/>
              </a:rPr>
              <a:t>？是否暗示制灯谜者的某种</a:t>
            </a:r>
            <a:r>
              <a:rPr lang="zh-CN" altLang="en-US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命运</a:t>
            </a:r>
            <a:r>
              <a:rPr lang="zh-CN" altLang="en-US" sz="5400" dirty="0" smtClean="0">
                <a:latin typeface="隶书" pitchFamily="49" charset="-122"/>
                <a:ea typeface="隶书" pitchFamily="49" charset="-122"/>
              </a:rPr>
              <a:t>？</a:t>
            </a:r>
            <a:endParaRPr lang="en-US" altLang="zh-CN" sz="5400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5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5400" dirty="0" smtClean="0"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en-US" sz="5400" dirty="0" smtClean="0">
                <a:latin typeface="隶书" pitchFamily="49" charset="-122"/>
                <a:ea typeface="隶书" pitchFamily="49" charset="-122"/>
              </a:rPr>
              <a:t>从准确率看，是否能看出</a:t>
            </a:r>
            <a:r>
              <a:rPr lang="zh-CN" altLang="en-US" sz="5400" dirty="0" smtClean="0">
                <a:solidFill>
                  <a:srgbClr val="0000FF"/>
                </a:solidFill>
                <a:latin typeface="隶书" pitchFamily="49" charset="-122"/>
                <a:ea typeface="隶书" pitchFamily="49" charset="-122"/>
              </a:rPr>
              <a:t>人物的才学</a:t>
            </a:r>
            <a:r>
              <a:rPr lang="zh-CN" altLang="en-US" sz="5400" dirty="0" smtClean="0">
                <a:latin typeface="隶书" pitchFamily="49" charset="-122"/>
                <a:ea typeface="隶书" pitchFamily="49" charset="-122"/>
              </a:rPr>
              <a:t>？</a:t>
            </a:r>
            <a:endParaRPr lang="zh-CN" altLang="en-US" sz="5400" dirty="0"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03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忽然人报，娘娘差人送出一个灯谜儿，命你们大家去猜，猜着了每人也作一个进去。四个听说忙出去，至贾母上房。只见一个小太监，拿了一盏四角平头白纱灯，专为灯谜而制，上面已有一个，众人都争看乱猜。小太监又下谕道：“众小姐猜着了，不要说出来，每人只暗暗的写在纸上，一齐封进宫去，娘娘自验是否。”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宝钗等听了，近前一看，是一首七言绝句，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并无甚新奇，口中少不得称赞，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只说难猜，故意寻思，其实一见就猜着了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。宝玉、黛玉、湘云、探春四个人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也都解了，各自暗暗的写了半日。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一并将贾环、贾兰等传来，一齐各揣机心都猜了，写在纸上。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然后各人拈一物作成一谜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，恭楷写了，挂在灯上。</a:t>
            </a:r>
          </a:p>
        </p:txBody>
      </p:sp>
    </p:spTree>
    <p:extLst>
      <p:ext uri="{BB962C8B-B14F-4D97-AF65-F5344CB8AC3E}">
        <p14:creationId xmlns:p14="http://schemas.microsoft.com/office/powerpoint/2010/main" val="13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6429"/>
            <a:ext cx="9255126" cy="547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8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12776"/>
            <a:ext cx="9144000" cy="4713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能使妖魔胆尽摧，身如束帛气如雷。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一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声震得人方恐，回首相看已成灰。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（元春）</a:t>
            </a:r>
          </a:p>
        </p:txBody>
      </p:sp>
    </p:spTree>
    <p:extLst>
      <p:ext uri="{BB962C8B-B14F-4D97-AF65-F5344CB8AC3E}">
        <p14:creationId xmlns:p14="http://schemas.microsoft.com/office/powerpoint/2010/main" val="8688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太监去了，至晚出来传谕：“前娘娘所制，俱已猜着，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惟二小姐与三爷猜的不是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。小姐们作的也都猜了，不知是否。”说着，也将写的拿出来。也有猜着的，也有猜不着的，都胡乱说猜着了。太监又将颁赐之物送与猜着之人，每人一个宫制诗筒，一柄茶筅，独迎春、贾环二人未得。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迎春自为顽笑小事，并不介意，贾环便觉得没趣。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且又听太监说：“三爷说的这个不通，娘娘也没猜，叫我带回问三爷是个什么。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”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8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往常间只有宝玉长谈阔论，今日贾政在这里，便惟有唯唯而已。余者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湘云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虽系闺阁弱女，却素喜谈论，今日贾政在席，也自缄口禁言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黛玉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本性懒与人共，原不肯多语。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宝钗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原不妄言轻动，便此时亦是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坦然自若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故此一席虽是家常取乐，反见拘束不乐。贾母亦知因贾政一人在此所致之故，酒过三巡，便撵贾政去歇息。贾政亦知贾母之意，撵了自己去后，好让他们姊妹兄弟取乐的，贾政忙陪笑道：“今日原听见老太太这里大设春灯雅谜，故也备了彩礼酒席，特来入会。何疼孙子孙女之心，便不略赐以儿子半点？”贾母笑道：“你在这里，他们都不敢说笑，没的倒叫我闷。你要猜谜时，我便说一个你猜，猜不着是要罚的。”贾政忙笑道：“自然要罚。若猜着了，也是要领赏的。”贾母道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1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4785395"/>
          </a:xfrm>
        </p:spPr>
        <p:txBody>
          <a:bodyPr>
            <a:normAutofit/>
          </a:bodyPr>
          <a:lstStyle/>
          <a:p>
            <a:r>
              <a:rPr lang="en-US" altLang="zh-CN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1.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猴子身轻站树梢</a:t>
            </a:r>
            <a:endParaRPr lang="en-US" altLang="zh-CN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（贾母）</a:t>
            </a:r>
            <a:endParaRPr lang="zh-CN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3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身自端方，体自坚硬。</a:t>
            </a:r>
            <a:endParaRPr lang="en-US" altLang="zh-CN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虽不能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言，有言必应。</a:t>
            </a:r>
            <a:endParaRPr lang="en-US" altLang="zh-CN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（贾政）</a:t>
            </a:r>
            <a:endParaRPr lang="zh-CN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8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天运人功理不穷，有功无运也难逢。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因何镇日纷纷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乱？只为阴阳数不同。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（迎春）</a:t>
            </a:r>
            <a:endParaRPr lang="en-US" altLang="zh-CN" sz="4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97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49294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阶下儿童仰面时，清明妆点最堪宜。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游丝一断浑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无力，莫向东风怨别离。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（探春）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62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073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前身色相总无成，不听菱歌听佛经。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莫道此生沉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黑海，性中自有大光明。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（惜春）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275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1454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朝罢谁携两袖烟？琴边衾里总无缘。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晓筹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不用鸡人报，五夜无烦侍女添。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焦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首朝朝还暮暮，煎心日日复年年。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光阴荏苒须当惜，风雨阴晴任变迁。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（宝钗）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28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“这个自然。”说着便念道：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猴子身轻站树梢。打一果名。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3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贾政已知是荔枝</a:t>
            </a:r>
            <a:r>
              <a:rPr lang="zh-CN" altLang="en-US" sz="3500" dirty="0">
                <a:latin typeface="黑体" pitchFamily="49" charset="-122"/>
                <a:ea typeface="黑体" pitchFamily="49" charset="-122"/>
              </a:rPr>
              <a:t>，便</a:t>
            </a:r>
            <a:r>
              <a:rPr lang="zh-CN" altLang="en-US" sz="3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故意乱猜别的，罚了许多东西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；然后方猜着，也得了贾母的东西。然后也念一个与贾母猜，念道：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身自端方，体自坚硬。虽不能言，有言必应。打一用物。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说毕，</a:t>
            </a:r>
            <a:r>
              <a:rPr lang="zh-CN" altLang="en-US" sz="35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便悄悄的说与宝玉。宝玉意会，又悄悄的告诉了贾母。贾母想了想，果然不差，便说：“是砚台。”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贾政笑道：“到底是老太太，一猜就是。”回头说：“快把贺彩送上来。”地下妇女答应一声，大盘小盘一齐捧上。贾母逐件看去，都是灯节下所用所顽新巧之物，甚喜，遂命：“给你老爷斟酒。”宝玉执壶，迎春送酒。贾母因说：“你瞧瞧那屏上，都是他姊妹们做的，再猜一猜我听。”</a:t>
            </a:r>
          </a:p>
        </p:txBody>
      </p:sp>
    </p:spTree>
    <p:extLst>
      <p:ext uri="{BB962C8B-B14F-4D97-AF65-F5344CB8AC3E}">
        <p14:creationId xmlns:p14="http://schemas.microsoft.com/office/powerpoint/2010/main" val="224422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" y="-79375"/>
            <a:ext cx="9272588" cy="701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72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贾政答应，起身走至屏前，只见头一个写道是：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能使妖魔胆尽摧，身如束帛气如雷。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一声震得人方恐，回首相看已化灰。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贾政道：“这是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炮竹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嗄。”宝玉答道：“是。”贾政又看道：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天运人功理不穷，有功无运也难逢。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因何镇日纷纷乱，只为阴阳数不同。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贾政道：“是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算盘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。”迎春笑道：“是。”又往下看是：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阶下儿童仰面时，清明妆点最堪宜。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游丝一断浑无力，莫向东风怨别离。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贾政道：“这是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风筝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。”探春笑道：“是。”又看道是：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前身色相总无成，不听菱歌听佛经。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莫道此生沉黑海，性中自有大光明。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贾政道：“这是佛前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海灯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嗄。”惜春笑答道：“是海灯。”</a:t>
            </a:r>
          </a:p>
        </p:txBody>
      </p:sp>
    </p:spTree>
    <p:extLst>
      <p:ext uri="{BB962C8B-B14F-4D97-AF65-F5344CB8AC3E}">
        <p14:creationId xmlns:p14="http://schemas.microsoft.com/office/powerpoint/2010/main" val="3850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52534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贾政心内沉思道：“娘娘所作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爆竹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，此乃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一响而散之物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。迎春所作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算盘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，是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打动乱如麻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。探春所作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风筝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，乃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飘飘浮荡之物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。惜春所作</a:t>
            </a:r>
            <a:r>
              <a:rPr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海灯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，一发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清净孤独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。今乃上元佳节，如何皆作此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不祥之物为戏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耶？”心内愈思愈闷，因在贾母之前，不敢形于色，只得仍勉强往下看去。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143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只见后面写着七言律诗一首，却是宝钗所作，随念道：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   朝罢谁携两袖烟，琴边衾里总无缘。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   晓筹不用鸡人报，五夜无烦侍女添。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   焦首朝朝还暮暮，煎心日日复年年。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   光阴荏苒须当惜，风雨阴晴任变迁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贾政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看完，心内自忖道：“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此物还倒有限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只是小小之人作此词句，</a:t>
            </a:r>
            <a:r>
              <a:rPr lang="zh-CN" alt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更觉不祥，皆非永远福寿之辈</a:t>
            </a:r>
            <a:r>
              <a:rPr lang="zh-CN" altLang="en-US" sz="3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3800" dirty="0"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想到此处，愈觉烦闷，大有悲戚之状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，因而将适才的精神减去十分之八九，只垂头沉思。</a:t>
            </a:r>
          </a:p>
        </p:txBody>
      </p:sp>
    </p:spTree>
    <p:extLst>
      <p:ext uri="{BB962C8B-B14F-4D97-AF65-F5344CB8AC3E}">
        <p14:creationId xmlns:p14="http://schemas.microsoft.com/office/powerpoint/2010/main" val="14535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730011"/>
              </p:ext>
            </p:extLst>
          </p:nvPr>
        </p:nvGraphicFramePr>
        <p:xfrm>
          <a:off x="0" y="476674"/>
          <a:ext cx="9144000" cy="6449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802375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人物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谜底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寓意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命运</a:t>
                      </a:r>
                      <a:endParaRPr lang="zh-CN" altLang="en-US" sz="3200" dirty="0"/>
                    </a:p>
                  </a:txBody>
                  <a:tcPr/>
                </a:tc>
              </a:tr>
              <a:tr h="802375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贾母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荔枝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树倒猢狲散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  <a:tr h="802375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贾政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砚台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贾府祖宗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  <a:tr h="833233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元春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爆竹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一响而散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  <a:tr h="802375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迎春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算盘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打动乱如麻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  <a:tr h="802375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探春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风筝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飘飘浮荡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  <a:tr h="802375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惜春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海灯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清净孤寂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  <a:tr h="802375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宝钗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更香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聚散无常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948264" y="1340768"/>
            <a:ext cx="1584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薨 逝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6561" y="2128799"/>
            <a:ext cx="1728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被庇护</a:t>
            </a:r>
          </a:p>
        </p:txBody>
      </p:sp>
      <p:sp>
        <p:nvSpPr>
          <p:cNvPr id="7" name="矩形 6"/>
          <p:cNvSpPr/>
          <p:nvPr/>
        </p:nvSpPr>
        <p:spPr>
          <a:xfrm>
            <a:off x="6975445" y="2863460"/>
            <a:ext cx="1329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薨 逝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04248" y="3771393"/>
            <a:ext cx="24641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惨嫁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惨死</a:t>
            </a:r>
          </a:p>
        </p:txBody>
      </p:sp>
      <p:sp>
        <p:nvSpPr>
          <p:cNvPr id="9" name="矩形 8"/>
          <p:cNvSpPr/>
          <p:nvPr/>
        </p:nvSpPr>
        <p:spPr>
          <a:xfrm>
            <a:off x="6956176" y="4581128"/>
            <a:ext cx="1213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远嫁</a:t>
            </a:r>
          </a:p>
        </p:txBody>
      </p:sp>
      <p:sp>
        <p:nvSpPr>
          <p:cNvPr id="10" name="矩形 9"/>
          <p:cNvSpPr/>
          <p:nvPr/>
        </p:nvSpPr>
        <p:spPr>
          <a:xfrm>
            <a:off x="6975445" y="5359423"/>
            <a:ext cx="1213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出家</a:t>
            </a:r>
          </a:p>
        </p:txBody>
      </p:sp>
      <p:sp>
        <p:nvSpPr>
          <p:cNvPr id="11" name="矩形 10"/>
          <p:cNvSpPr/>
          <p:nvPr/>
        </p:nvSpPr>
        <p:spPr>
          <a:xfrm>
            <a:off x="6964577" y="6150114"/>
            <a:ext cx="1213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守寡</a:t>
            </a:r>
          </a:p>
        </p:txBody>
      </p:sp>
    </p:spTree>
    <p:extLst>
      <p:ext uri="{BB962C8B-B14F-4D97-AF65-F5344CB8AC3E}">
        <p14:creationId xmlns:p14="http://schemas.microsoft.com/office/powerpoint/2010/main" val="145149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50</a:t>
            </a:r>
            <a:r>
              <a:rPr lang="zh-CN" altLang="en-US" dirty="0" smtClean="0"/>
              <a:t>回：</a:t>
            </a:r>
            <a:endParaRPr lang="en-US" altLang="zh-CN" dirty="0" smtClean="0"/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李纨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又道：“一池青草草何名。”湘云忙道：“这一定是‘蒲芦也’。再不是不成？”李纨笑道：“这难为你猜。纹儿的是‘水向石边流出冷’，打一古人名。”探春笑问道：“可是山涛？”李纨笑道：“是。”李纨又道：“绮儿的是个‘萤’字，打一个字。”众人猜了半日，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宝琴笑道：“这个意思却深，不知可是花草的‘花’字？”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李绮笑道：“恰是了。”众人道：“萤与花何干？”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黛玉笑道：“妙得很！萤可不是草化的？”众人会意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，都笑了说：“好！”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  </a:t>
            </a:r>
          </a:p>
        </p:txBody>
      </p:sp>
    </p:spTree>
    <p:extLst>
      <p:ext uri="{BB962C8B-B14F-4D97-AF65-F5344CB8AC3E}">
        <p14:creationId xmlns:p14="http://schemas.microsoft.com/office/powerpoint/2010/main" val="30822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5577483"/>
          </a:xfrm>
        </p:spPr>
        <p:txBody>
          <a:bodyPr/>
          <a:lstStyle/>
          <a:p>
            <a:r>
              <a:rPr lang="zh-CN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灯谜在情节、人物上的作用：</a:t>
            </a:r>
            <a:endParaRPr lang="en-US" altLang="zh-CN" sz="5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endParaRPr lang="en-US" altLang="zh-CN" sz="4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400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暗示人物命运；</a:t>
            </a:r>
            <a:endParaRPr lang="en-US" altLang="zh-CN" sz="4400" dirty="0" smtClean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400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侧面展现人物才华；</a:t>
            </a:r>
            <a:endParaRPr lang="en-US" altLang="zh-CN" sz="4400" dirty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sz="4400" dirty="0" smtClean="0"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2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8707"/>
            <a:ext cx="9144000" cy="581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259632" y="3501008"/>
            <a:ext cx="273630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59632" y="4581128"/>
            <a:ext cx="115212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05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6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二、诗</a:t>
            </a:r>
            <a:r>
              <a:rPr lang="zh-CN" altLang="en-US" sz="6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谶</a:t>
            </a:r>
            <a:endParaRPr lang="zh-CN" altLang="en-US" sz="6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877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5400" dirty="0" smtClean="0">
                <a:latin typeface="黑体" pitchFamily="49" charset="-122"/>
                <a:ea typeface="黑体" pitchFamily="49" charset="-122"/>
              </a:rPr>
              <a:t>寿怡红群芳开夜宴 </a:t>
            </a:r>
            <a:endParaRPr lang="en-US" altLang="zh-CN" sz="5400" dirty="0" smtClean="0">
              <a:latin typeface="黑体" pitchFamily="49" charset="-122"/>
              <a:ea typeface="黑体" pitchFamily="49" charset="-122"/>
            </a:endParaRPr>
          </a:p>
          <a:p>
            <a:pPr marL="0" indent="0" algn="ctr">
              <a:buNone/>
            </a:pPr>
            <a:r>
              <a:rPr lang="zh-CN" altLang="en-US" sz="5400" dirty="0" smtClean="0">
                <a:latin typeface="黑体" pitchFamily="49" charset="-122"/>
                <a:ea typeface="黑体" pitchFamily="49" charset="-122"/>
              </a:rPr>
              <a:t>死</a:t>
            </a:r>
            <a:r>
              <a:rPr lang="zh-CN" altLang="en-US" sz="5400" dirty="0" smtClean="0">
                <a:latin typeface="黑体" pitchFamily="49" charset="-122"/>
                <a:ea typeface="黑体" pitchFamily="49" charset="-122"/>
              </a:rPr>
              <a:t>金丹独艳理亲丧</a:t>
            </a:r>
            <a:endParaRPr lang="en-US" altLang="zh-CN" sz="5400" dirty="0" smtClean="0">
              <a:latin typeface="黑体" pitchFamily="49" charset="-122"/>
              <a:ea typeface="黑体" pitchFamily="49" charset="-122"/>
            </a:endParaRPr>
          </a:p>
          <a:p>
            <a:pPr marL="0" indent="0" algn="r">
              <a:buNone/>
            </a:pPr>
            <a:r>
              <a:rPr lang="zh-CN" altLang="en-US" sz="4800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4800" dirty="0" smtClean="0">
                <a:latin typeface="黑体" pitchFamily="49" charset="-122"/>
                <a:ea typeface="黑体" pitchFamily="49" charset="-122"/>
              </a:rPr>
              <a:t>63</a:t>
            </a:r>
            <a:r>
              <a:rPr lang="zh-CN" altLang="en-US" sz="4800" dirty="0" smtClean="0">
                <a:latin typeface="黑体" pitchFamily="49" charset="-122"/>
                <a:ea typeface="黑体" pitchFamily="49" charset="-122"/>
              </a:rPr>
              <a:t>回）</a:t>
            </a:r>
            <a:endParaRPr lang="en-US" altLang="zh-CN" sz="4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4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一种花卉</a:t>
            </a:r>
            <a:endParaRPr lang="en-US" altLang="zh-CN" sz="48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4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四字</a:t>
            </a:r>
            <a:r>
              <a:rPr lang="zh-CN" altLang="en-US" sz="4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成语</a:t>
            </a:r>
            <a:endParaRPr lang="en-US" altLang="zh-CN" sz="48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4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一句诗句</a:t>
            </a:r>
            <a:endParaRPr lang="zh-CN" altLang="en-US" sz="4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2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5858" y="0"/>
            <a:ext cx="10294812" cy="686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20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说着，晴雯拿了一个竹雕的签筒来，里面装着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象牙花名签子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，摇了一摇，放在当中。又取过银子来，盛在盒内，摇了一摇，揭开一看，里面是六点，数至宝钗。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宝钗便笑道：“我先抓，不知抓出个什么来。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”说着将筒摇了一摇，伸手掣出一签。大家一看，只见签上面着一枝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牡丹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，题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“艳冠群芳”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四字。下面又有镌的小字，一句唐诗，道是：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  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任是无情也动人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又注着：“在席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共贺一杯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。此为群芳之冠，随意命人，不拘诗词雅谑，或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新曲一支为贺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。”众人都笑说：“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巧得很，你也原配牡丹花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。”说着大家共贺了一杯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8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2163" y="0"/>
            <a:ext cx="107299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4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8640"/>
            <a:ext cx="9144000" cy="64087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牡丹花</a:t>
            </a:r>
          </a:p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唐：罗隐</a:t>
            </a:r>
          </a:p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似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共东风别有因，绛罗高卷不胜春。</a:t>
            </a:r>
          </a:p>
          <a:p>
            <a:pPr marL="0" indent="0" algn="ctr">
              <a:buNone/>
            </a:pP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若教解语应倾国，任是无情亦动人。</a:t>
            </a:r>
          </a:p>
          <a:p>
            <a:pPr marL="0" indent="0" algn="ctr">
              <a:buNone/>
            </a:pP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芍药与君为近侍，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芙蓉何处避芳尘。</a:t>
            </a:r>
          </a:p>
          <a:p>
            <a:pPr marL="0" indent="0" algn="ctr">
              <a:buNone/>
            </a:pP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可怜韩令功成后，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辜负秾华过此身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42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牡丹随着东风一起开谢，当是别有原因吧，是不是因为它能赢得东君眷顾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？</a:t>
            </a:r>
            <a:endParaRPr lang="en-US" altLang="zh-CN" sz="36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就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好比昔日杨贵妃的玄宗的一枝解语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花，只要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有着倾国之美，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即使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无情，不也一样动人么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？</a:t>
            </a:r>
            <a:endParaRPr lang="en-US" altLang="zh-CN" sz="3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美艳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的芍药也只是牡丹你的近待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罢了，</a:t>
            </a:r>
            <a:r>
              <a:rPr lang="zh-CN" altLang="en-US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芙蓉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也为了避开你的芳尘而挤入了池中去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36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可怜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啊，没有想到，如此美艳的牡丹，也有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被韩弘这种人砍掉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的时候，当韩令做成了事之后，牡丹的秾华也便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被辜负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了。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32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32656"/>
            <a:ext cx="9144000" cy="6525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金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·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元好问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唐诗鼓吹笺注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云：“一曰‘别有因’，极写牡丹花之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出众，不比凡卉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。‘不胜春’，正是‘别有因’意。三、四，皆写‘别有因’三字。五、六，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引芍药、芙蓉以抬高牡丹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，以见‘秾华’之不可辜负也。”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3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43346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    帝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（唐明皇）与妃子（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杨贵妃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）共赏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太液池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千叶莲，指妃子与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左右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曰：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‘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何如此解语花也。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’</a:t>
            </a:r>
            <a:endParaRPr lang="en-US" altLang="zh-CN" sz="3600" dirty="0" smtClean="0">
              <a:latin typeface="黑体" pitchFamily="49" charset="-122"/>
              <a:ea typeface="黑体" pitchFamily="49" charset="-122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zh-CN" b="1" dirty="0" smtClean="0"/>
              <a:t>——《</a:t>
            </a:r>
            <a:r>
              <a:rPr lang="zh-CN" altLang="en-US" b="1" dirty="0"/>
              <a:t>开元天宝遗事</a:t>
            </a:r>
            <a:r>
              <a:rPr lang="en-US" altLang="zh-CN" b="1" dirty="0"/>
              <a:t>》</a:t>
            </a:r>
            <a:endParaRPr lang="zh-CN" altLang="en-US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39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南宋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·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胡仔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苕溪渔隐丛话后集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卷二十三引严有翼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艺苑雌黄</a:t>
            </a:r>
            <a:r>
              <a:rPr lang="en-US" altLang="zh-CN" sz="3600" dirty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云：“余考之，唐元和中韩弘罢宣武节制，始至长安，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私第有花，命</a:t>
            </a:r>
            <a:r>
              <a:rPr lang="zh-CN" altLang="en-US" sz="3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斸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去曰：‘吾岂效儿女辈耶？’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当时为牡丹包羞之不暇，故隐有‘辜负秾华’之语。”</a:t>
            </a:r>
          </a:p>
        </p:txBody>
      </p:sp>
    </p:spTree>
    <p:extLst>
      <p:ext uri="{BB962C8B-B14F-4D97-AF65-F5344CB8AC3E}">
        <p14:creationId xmlns:p14="http://schemas.microsoft.com/office/powerpoint/2010/main" val="181352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811" y="0"/>
            <a:ext cx="9388499" cy="74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0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宝钗又掷了一个十六点，数到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探春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。探春笑道：“还不知得个什么。”伸手掣了一根出来，自己一瞧，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便撂在桌上，红了脸笑道：“很不该行这个令！这原是外头男人们行的令，许多混账话在上头。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”众人不解，袭人等忙拾起来。众人看时，上面一技杏花，那红字写着“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瑶池仙品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”四字，诗云：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日边红杏倚云栽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注云：“得此签者，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必得贵婿，大家恭贺一杯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，再同饮一杯。”众人笑说道：“我们说是什么呢，这签原是闺阁中取笑的，除了这两三根有这话的，并无杂话。这有何妨？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我们家已有了王妃，难道你也是王妃不成？大喜，大喜！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”说着大家来敬探春。探春那里肯饮，却被湘云、香菱、李纨等三四个人，强死强活，灌了一钟才罢。</a:t>
            </a:r>
          </a:p>
        </p:txBody>
      </p:sp>
    </p:spTree>
    <p:extLst>
      <p:ext uri="{BB962C8B-B14F-4D97-AF65-F5344CB8AC3E}">
        <p14:creationId xmlns:p14="http://schemas.microsoft.com/office/powerpoint/2010/main" val="547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下第后上永崇高侍郎 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/ 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上高侍郎</a:t>
            </a:r>
            <a:b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唐   高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蟾</a:t>
            </a:r>
            <a:b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天上碧桃和露种，日边红杏倚云栽</a:t>
            </a: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000" b="1" dirty="0" smtClean="0">
                <a:latin typeface="仿宋" pitchFamily="49" charset="-122"/>
                <a:ea typeface="仿宋" pitchFamily="49" charset="-122"/>
              </a:rPr>
              <a:t>天上</a:t>
            </a:r>
            <a:r>
              <a:rPr lang="zh-CN" altLang="en-US" sz="4000" b="1" dirty="0">
                <a:latin typeface="仿宋" pitchFamily="49" charset="-122"/>
                <a:ea typeface="仿宋" pitchFamily="49" charset="-122"/>
              </a:rPr>
              <a:t>的碧桃和着甘露种植，日边的红杏倚着彩云栽培</a:t>
            </a:r>
            <a:r>
              <a:rPr lang="zh-CN" altLang="en-US" sz="4000" b="1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4000" b="1" dirty="0" smtClean="0">
              <a:latin typeface="仿宋" pitchFamily="49" charset="-122"/>
              <a:ea typeface="仿宋" pitchFamily="49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芙蓉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生在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秋江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上，</a:t>
            </a:r>
            <a:r>
              <a:rPr lang="zh-CN" altLang="en-US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不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向东风怨未开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sz="4400" dirty="0" smtClean="0">
              <a:latin typeface="仿宋" pitchFamily="49" charset="-122"/>
              <a:ea typeface="仿宋" pitchFamily="49" charset="-122"/>
            </a:endParaRPr>
          </a:p>
          <a:p>
            <a:pPr marL="0" indent="0" algn="ctr">
              <a:buNone/>
            </a:pPr>
            <a:r>
              <a:rPr lang="zh-CN" altLang="en-US" sz="4000" b="1" dirty="0" smtClean="0">
                <a:latin typeface="仿宋" pitchFamily="49" charset="-122"/>
                <a:ea typeface="仿宋" pitchFamily="49" charset="-122"/>
              </a:rPr>
              <a:t>芙蓉</a:t>
            </a:r>
            <a:r>
              <a:rPr lang="zh-CN" altLang="en-US" sz="4000" b="1" dirty="0">
                <a:latin typeface="仿宋" pitchFamily="49" charset="-122"/>
                <a:ea typeface="仿宋" pitchFamily="49" charset="-122"/>
              </a:rPr>
              <a:t>生长在这秋天的江畔，从不抱怨东风不让她及时开放。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675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前两句比喻别人考中进士并表达羡慕之意，</a:t>
            </a:r>
            <a:r>
              <a:rPr lang="zh-CN" altLang="en-US" sz="44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委婉含蓄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地表达了对</a:t>
            </a:r>
            <a:r>
              <a:rPr lang="zh-CN" altLang="en-US" sz="4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借皇家权贵雨露之恩者的不满</a:t>
            </a:r>
            <a:r>
              <a:rPr lang="zh-CN" altLang="en-US" sz="4400" dirty="0" smtClean="0">
                <a:latin typeface="华文新魏" pitchFamily="2" charset="-122"/>
                <a:ea typeface="华文新魏" pitchFamily="2" charset="-122"/>
              </a:rPr>
              <a:t>；</a:t>
            </a:r>
            <a:endParaRPr lang="en-US" altLang="zh-CN" sz="4400" dirty="0" smtClean="0">
              <a:latin typeface="华文新魏" pitchFamily="2" charset="-122"/>
              <a:ea typeface="华文新魏" pitchFamily="2" charset="-122"/>
            </a:endParaRPr>
          </a:p>
          <a:p>
            <a:endParaRPr lang="en-US" altLang="zh-CN" sz="4400" dirty="0" smtClean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4400" dirty="0" smtClean="0">
                <a:latin typeface="华文新魏" pitchFamily="2" charset="-122"/>
                <a:ea typeface="华文新魏" pitchFamily="2" charset="-122"/>
              </a:rPr>
              <a:t>后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两句比喻自己的</a:t>
            </a:r>
            <a:r>
              <a:rPr lang="zh-CN" altLang="en-US" sz="4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自信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zh-CN" altLang="en-US" sz="4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进取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态度，也有希望得到高侍郎援引赏识的意思</a:t>
            </a:r>
            <a:r>
              <a:rPr lang="zh-CN" altLang="en-US" sz="4400" dirty="0" smtClean="0">
                <a:latin typeface="华文新魏" pitchFamily="2" charset="-122"/>
                <a:ea typeface="华文新魏" pitchFamily="2" charset="-122"/>
              </a:rPr>
              <a:t>。</a:t>
            </a:r>
            <a:endParaRPr lang="en-US" altLang="zh-CN" sz="4400" dirty="0" smtClean="0">
              <a:latin typeface="华文新魏" pitchFamily="2" charset="-122"/>
              <a:ea typeface="华文新魏" pitchFamily="2" charset="-122"/>
            </a:endParaRPr>
          </a:p>
          <a:p>
            <a:endParaRPr lang="en-US" altLang="zh-CN" sz="4400" dirty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4400" dirty="0" smtClean="0">
                <a:latin typeface="华文新魏" pitchFamily="2" charset="-122"/>
                <a:ea typeface="华文新魏" pitchFamily="2" charset="-122"/>
              </a:rPr>
              <a:t>全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诗运用</a:t>
            </a:r>
            <a:r>
              <a:rPr lang="zh-CN" altLang="en-US" sz="4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比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体，寄兴深微。</a:t>
            </a:r>
          </a:p>
        </p:txBody>
      </p:sp>
    </p:spTree>
    <p:extLst>
      <p:ext uri="{BB962C8B-B14F-4D97-AF65-F5344CB8AC3E}">
        <p14:creationId xmlns:p14="http://schemas.microsoft.com/office/powerpoint/2010/main" val="9721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8819"/>
            <a:ext cx="7072560" cy="812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68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58825"/>
            <a:ext cx="9182100" cy="534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2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探春只叫：“蠲了这个，再行别的。”众人断不肯依。湘云拿着他的手，强掷了个十九点出来，便该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李氏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掣。李氏摇了一摇，掣出一根来一看，笑道：“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好极！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你们瞧瞧这行子，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竟有些意思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。”众人瞧那签上，画着一枝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老梅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，写着“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霜晓寒姿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”四字，那一面旧诗是：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竹篱茅舍自甘心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    注云：“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自饮一杯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，下家掷骰。”李纨笑道：“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真有趣，你们掷去罢，我只自吃一杯，不问你们的废兴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。”说着便吃酒，将骰过给黛玉。</a:t>
            </a:r>
          </a:p>
        </p:txBody>
      </p:sp>
    </p:spTree>
    <p:extLst>
      <p:ext uri="{BB962C8B-B14F-4D97-AF65-F5344CB8AC3E}">
        <p14:creationId xmlns:p14="http://schemas.microsoft.com/office/powerpoint/2010/main" val="38498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梅</a:t>
            </a:r>
            <a:endParaRPr lang="en-US" altLang="zh-C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宋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  王琪</a:t>
            </a:r>
            <a:b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不受尘埃半点侵，竹篱茅舍自甘心</a:t>
            </a:r>
            <a:r>
              <a:rPr lang="zh-CN" altLang="en-US" sz="4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sz="44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latin typeface="仿宋" pitchFamily="49" charset="-122"/>
                <a:ea typeface="仿宋" pitchFamily="49" charset="-122"/>
              </a:rPr>
              <a:t>高洁</a:t>
            </a:r>
            <a:r>
              <a:rPr lang="zh-CN" altLang="en-US" sz="4400" b="1" dirty="0">
                <a:latin typeface="仿宋" pitchFamily="49" charset="-122"/>
                <a:ea typeface="仿宋" pitchFamily="49" charset="-122"/>
              </a:rPr>
              <a:t>的梅花不受半点尘埃侵蚀，</a:t>
            </a:r>
            <a:r>
              <a:rPr lang="zh-CN" altLang="en-US" sz="4400" b="1" dirty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心甘情愿地生长在竹篱边、茅舍旁</a:t>
            </a:r>
            <a:r>
              <a:rPr lang="zh-CN" altLang="en-US" sz="4400" b="1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4400" b="1" dirty="0" smtClean="0">
              <a:latin typeface="仿宋" pitchFamily="49" charset="-122"/>
              <a:ea typeface="仿宋" pitchFamily="49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只因误识林和靖，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惹得诗人说到今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sz="4400" b="1" dirty="0" smtClean="0">
                <a:latin typeface="仿宋" pitchFamily="49" charset="-122"/>
                <a:ea typeface="仿宋" pitchFamily="49" charset="-122"/>
              </a:rPr>
              <a:t>只</a:t>
            </a:r>
            <a:r>
              <a:rPr lang="zh-CN" altLang="en-US" sz="4400" b="1" dirty="0">
                <a:latin typeface="仿宋" pitchFamily="49" charset="-122"/>
                <a:ea typeface="仿宋" pitchFamily="49" charset="-122"/>
              </a:rPr>
              <a:t>因错误的认识了酷爱梅花的林和靖，惹得诗人谈笑至今。</a:t>
            </a:r>
          </a:p>
        </p:txBody>
      </p:sp>
    </p:spTree>
    <p:extLst>
      <p:ext uri="{BB962C8B-B14F-4D97-AF65-F5344CB8AC3E}">
        <p14:creationId xmlns:p14="http://schemas.microsoft.com/office/powerpoint/2010/main" val="74764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2170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7200" dirty="0" smtClean="0">
                <a:latin typeface="隶书" pitchFamily="49" charset="-122"/>
                <a:ea typeface="隶书" pitchFamily="49" charset="-122"/>
              </a:rPr>
              <a:t>烈女操</a:t>
            </a:r>
            <a:endParaRPr lang="zh-CN" altLang="en-US" sz="72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328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6000" dirty="0" smtClean="0">
                <a:latin typeface="华文行楷" pitchFamily="2" charset="-122"/>
                <a:ea typeface="华文行楷" pitchFamily="2" charset="-122"/>
              </a:rPr>
              <a:t>唐 孟郊</a:t>
            </a:r>
            <a:endParaRPr lang="en-US" altLang="zh-CN" sz="6000" dirty="0" smtClean="0">
              <a:latin typeface="华文行楷" pitchFamily="2" charset="-122"/>
              <a:ea typeface="华文行楷" pitchFamily="2" charset="-122"/>
            </a:endParaRPr>
          </a:p>
          <a:p>
            <a:pPr marL="0" indent="0" algn="ctr">
              <a:buNone/>
            </a:pPr>
            <a:r>
              <a:rPr lang="zh-CN" altLang="en-US" sz="6000" dirty="0">
                <a:latin typeface="华文行楷" pitchFamily="2" charset="-122"/>
                <a:ea typeface="华文行楷" pitchFamily="2" charset="-122"/>
              </a:rPr>
              <a:t>梧桐相待老，鸳鸯会双死。</a:t>
            </a:r>
            <a:br>
              <a:rPr lang="zh-CN" altLang="en-US" sz="6000" dirty="0">
                <a:latin typeface="华文行楷" pitchFamily="2" charset="-122"/>
                <a:ea typeface="华文行楷" pitchFamily="2" charset="-122"/>
              </a:rPr>
            </a:br>
            <a:r>
              <a:rPr lang="zh-CN" altLang="en-US" sz="6000" dirty="0">
                <a:latin typeface="华文行楷" pitchFamily="2" charset="-122"/>
                <a:ea typeface="华文行楷" pitchFamily="2" charset="-122"/>
              </a:rPr>
              <a:t>贞妇贵殉夫，舍生亦如此。</a:t>
            </a:r>
            <a:br>
              <a:rPr lang="zh-CN" altLang="en-US" sz="6000" dirty="0">
                <a:latin typeface="华文行楷" pitchFamily="2" charset="-122"/>
                <a:ea typeface="华文行楷" pitchFamily="2" charset="-122"/>
              </a:rPr>
            </a:br>
            <a:r>
              <a:rPr lang="zh-CN" altLang="en-US" sz="6000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波澜誓不起，妾心古井水。</a:t>
            </a:r>
            <a:r>
              <a:rPr lang="zh-CN" altLang="en-US" dirty="0">
                <a:solidFill>
                  <a:srgbClr val="FF0000"/>
                </a:solidFill>
              </a:rPr>
              <a:t/>
            </a:r>
            <a:br>
              <a:rPr lang="zh-CN" altLang="en-US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3036" y="-8947"/>
            <a:ext cx="11747017" cy="7378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3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8640"/>
            <a:ext cx="9036496" cy="66693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黛玉一掷是十八点，便该湘云掣。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湘云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笑着，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揎拳掳袖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的，伸手掣了一根出来。大家看时，一面画着一枝</a:t>
            </a:r>
            <a:r>
              <a:rPr lang="zh-CN" altLang="en-US" sz="3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海棠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，题着“</a:t>
            </a:r>
            <a:r>
              <a:rPr lang="zh-CN" altLang="en-US" sz="3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香梦沉酣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”四字，那面诗道是：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</a:t>
            </a:r>
            <a:r>
              <a:rPr lang="zh-CN" altLang="en-US" sz="3900" dirty="0">
                <a:latin typeface="黑体" pitchFamily="49" charset="-122"/>
                <a:ea typeface="黑体" pitchFamily="49" charset="-122"/>
              </a:rPr>
              <a:t>  </a:t>
            </a:r>
            <a:r>
              <a:rPr lang="zh-CN" altLang="en-US" sz="3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只恐夜深花睡去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  黛玉笑道：“‘夜深’二字改‘石凉’两个字倒好。”众人知他打趣日间湘云醉眠的事，都笑了。湘云笑指那自行船给黛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看，又说：“快坐上那船家去罢，别多说了。”众人都笑了。因看注云：“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既云香梦沉酣，掣此签者，不便饮酒，只令上下两家各饮一杯。”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湘云拍手笑道：“阿弥陀佛，真真好签！”恰好黛玉是上家，宝玉是下家，二人斟了两杯，只得要饮。宝玉先饮了半杯，瞅人不见递与芳官。芳官即便端起来，一仰脖喝了。黛玉只管和人说话，将酒全折在漱孟内了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490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0"/>
            <a:ext cx="9108504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海棠</a:t>
            </a:r>
            <a:endParaRPr lang="en-US" altLang="zh-C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宋  苏轼</a:t>
            </a:r>
            <a:endParaRPr lang="en-US" altLang="zh-C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东风袅袅泛崇光，香雾空蒙月转廊</a:t>
            </a: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sz="4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latin typeface="仿宋" pitchFamily="49" charset="-122"/>
                <a:ea typeface="仿宋" pitchFamily="49" charset="-122"/>
              </a:rPr>
              <a:t>袅袅的东风吹拂暖意融融，春色更浓。花朵的香气融在朦胧的雾里，而月亮已经移过了院中的回廊。</a:t>
            </a:r>
          </a:p>
          <a:p>
            <a:pPr marL="0" indent="0" algn="ctr">
              <a:buNone/>
            </a:pP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只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恐夜深花睡去，故烧高烛照红妆</a:t>
            </a: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>
                <a:latin typeface="仿宋" pitchFamily="49" charset="-122"/>
                <a:ea typeface="仿宋" pitchFamily="49" charset="-122"/>
              </a:rPr>
              <a:t>只害怕夜深人静花儿独自开放无人欣赏，特意点燃蜡烛来照亮海棠的美丽姿容。</a:t>
            </a:r>
          </a:p>
        </p:txBody>
      </p:sp>
    </p:spTree>
    <p:extLst>
      <p:ext uri="{BB962C8B-B14F-4D97-AF65-F5344CB8AC3E}">
        <p14:creationId xmlns:p14="http://schemas.microsoft.com/office/powerpoint/2010/main" val="57362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7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1050081"/>
            <a:ext cx="9777920" cy="11155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湘云便抓起骰子来，一掷个九点，数去该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麝月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。麝月便掣了一根出来，大家看时，上面是一技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荼花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，题着“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韶华胜极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”四字，那边写着一句旧诗，道是：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  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开到荼花事了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  注云：“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在席各饮三杯送春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。”麝月问：“怎么讲？”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宝玉皱皱眉儿，忙将签藏了，说：咱们且喝酒罢。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”说着，大家吃了三口，以充三杯之数。</a:t>
            </a:r>
            <a:br>
              <a:rPr lang="zh-CN" altLang="en-US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    </a:t>
            </a:r>
          </a:p>
        </p:txBody>
      </p:sp>
    </p:spTree>
    <p:extLst>
      <p:ext uri="{BB962C8B-B14F-4D97-AF65-F5344CB8AC3E}">
        <p14:creationId xmlns:p14="http://schemas.microsoft.com/office/powerpoint/2010/main" val="21102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32656"/>
            <a:ext cx="9144000" cy="62646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春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暮游小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园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宋  王淇</a:t>
            </a:r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一丛梅粉褪残妆，涂抹新红</a:t>
            </a:r>
            <a:r>
              <a:rPr lang="zh-CN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上海棠。</a:t>
            </a:r>
            <a:endParaRPr lang="en-US" altLang="zh-CN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marL="0" indent="0" algn="ctr">
              <a:buNone/>
            </a:pPr>
            <a:r>
              <a:rPr lang="zh-CN" altLang="en-US" sz="4000" b="1" dirty="0">
                <a:latin typeface="仿宋" pitchFamily="49" charset="-122"/>
                <a:ea typeface="仿宋" pitchFamily="49" charset="-122"/>
              </a:rPr>
              <a:t>梅花零落，像少女卸去妆一样时，海棠花开了，它就像少女刚刚涂抹了新红一样艳丽。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/>
            </a:r>
            <a:b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</a:b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开到荼靡花事了，丝丝天棘出莓墙。</a:t>
            </a:r>
            <a:r>
              <a:rPr lang="zh-CN" altLang="en-US" dirty="0">
                <a:solidFill>
                  <a:srgbClr val="0000FF"/>
                </a:solidFill>
              </a:rPr>
              <a:t/>
            </a:r>
            <a:br>
              <a:rPr lang="zh-CN" altLang="en-US" dirty="0">
                <a:solidFill>
                  <a:srgbClr val="0000FF"/>
                </a:solidFill>
              </a:rPr>
            </a:br>
            <a:r>
              <a:rPr lang="zh-CN" altLang="en-US" sz="4000" b="1" dirty="0">
                <a:latin typeface="仿宋" pitchFamily="49" charset="-122"/>
                <a:ea typeface="仿宋" pitchFamily="49" charset="-122"/>
              </a:rPr>
              <a:t>不多久，待荼蘼开花以后，一春的花事已告终结，惟有丝丝天棘又长出于莓墙之上了。</a:t>
            </a:r>
          </a:p>
        </p:txBody>
      </p:sp>
    </p:spTree>
    <p:extLst>
      <p:ext uri="{BB962C8B-B14F-4D97-AF65-F5344CB8AC3E}">
        <p14:creationId xmlns:p14="http://schemas.microsoft.com/office/powerpoint/2010/main" val="210644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5189</TotalTime>
  <Words>7831</Words>
  <Application>Microsoft Office PowerPoint</Application>
  <PresentationFormat>全屏显示(4:3)</PresentationFormat>
  <Paragraphs>566</Paragraphs>
  <Slides>141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4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四、阅读流程</vt:lpstr>
      <vt:lpstr>梳理荣宁二府 五代人物关系</vt:lpstr>
      <vt:lpstr>PowerPoint 演示文稿</vt:lpstr>
      <vt:lpstr>PowerPoint 演示文稿</vt:lpstr>
      <vt:lpstr>PowerPoint 演示文稿</vt:lpstr>
      <vt:lpstr>PowerPoint 演示文稿</vt:lpstr>
      <vt:lpstr>《红楼梦》中“谶”</vt:lpstr>
      <vt:lpstr>谐音命名</vt:lpstr>
      <vt:lpstr>谐音命名</vt:lpstr>
      <vt:lpstr>谐音命名</vt:lpstr>
      <vt:lpstr>谐音命名</vt:lpstr>
      <vt:lpstr>谐音命名</vt:lpstr>
      <vt:lpstr>谐音命名</vt:lpstr>
      <vt:lpstr>谶</vt:lpstr>
      <vt:lpstr>PowerPoint 演示文稿</vt:lpstr>
      <vt:lpstr>一、谶谣</vt:lpstr>
      <vt:lpstr>（一）判词</vt:lpstr>
      <vt:lpstr>游幻镜指迷十二钗 饮仙醪曲演红楼梦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（二）灯谜</vt:lpstr>
      <vt:lpstr>思考：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二、诗谶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烈女操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签诗的来源</vt:lpstr>
      <vt:lpstr>引诗法：以诗观运</vt:lpstr>
      <vt:lpstr>冰山理论</vt:lpstr>
      <vt:lpstr>三、戏谶</vt:lpstr>
      <vt:lpstr>PowerPoint 演示文稿</vt:lpstr>
      <vt:lpstr>PowerPoint 演示文稿</vt:lpstr>
      <vt:lpstr>1.《双诰官》</vt:lpstr>
      <vt:lpstr>2.《还魂》</vt:lpstr>
      <vt:lpstr>PowerPoint 演示文稿</vt:lpstr>
      <vt:lpstr>PowerPoint 演示文稿</vt:lpstr>
      <vt:lpstr>3.《弹词》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戏谶的作用： 贾府集体命运的暗示</vt:lpstr>
      <vt:lpstr>四、物谶</vt:lpstr>
      <vt:lpstr>(一)   联姻：</vt:lpstr>
      <vt:lpstr>PowerPoint 演示文稿</vt:lpstr>
      <vt:lpstr>PowerPoint 演示文稿</vt:lpstr>
      <vt:lpstr>（二）关情</vt:lpstr>
      <vt:lpstr>PowerPoint 演示文稿</vt:lpstr>
      <vt:lpstr>（三）涉淫</vt:lpstr>
      <vt:lpstr>PowerPoint 演示文稿</vt:lpstr>
      <vt:lpstr>PowerPoint 演示文稿</vt:lpstr>
      <vt:lpstr>PowerPoint 演示文稿</vt:lpstr>
      <vt:lpstr>总 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红楼梦中谶</dc:title>
  <dc:creator>admin</dc:creator>
  <cp:lastModifiedBy>admin</cp:lastModifiedBy>
  <cp:revision>66</cp:revision>
  <dcterms:created xsi:type="dcterms:W3CDTF">2020-06-01T13:42:47Z</dcterms:created>
  <dcterms:modified xsi:type="dcterms:W3CDTF">2020-06-10T02:48:02Z</dcterms:modified>
</cp:coreProperties>
</file>